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0"/>
  </p:notesMasterIdLst>
  <p:sldIdLst>
    <p:sldId id="375" r:id="rId2"/>
    <p:sldId id="470" r:id="rId3"/>
    <p:sldId id="531" r:id="rId4"/>
    <p:sldId id="362" r:id="rId5"/>
    <p:sldId id="367" r:id="rId6"/>
    <p:sldId id="363" r:id="rId7"/>
    <p:sldId id="369" r:id="rId8"/>
    <p:sldId id="365" r:id="rId9"/>
    <p:sldId id="526" r:id="rId10"/>
    <p:sldId id="438" r:id="rId11"/>
    <p:sldId id="284" r:id="rId12"/>
    <p:sldId id="424" r:id="rId13"/>
    <p:sldId id="508" r:id="rId14"/>
    <p:sldId id="525" r:id="rId15"/>
    <p:sldId id="387" r:id="rId16"/>
    <p:sldId id="487" r:id="rId17"/>
    <p:sldId id="288" r:id="rId18"/>
    <p:sldId id="283" r:id="rId19"/>
    <p:sldId id="300" r:id="rId20"/>
    <p:sldId id="419" r:id="rId21"/>
    <p:sldId id="301" r:id="rId22"/>
    <p:sldId id="267" r:id="rId23"/>
    <p:sldId id="460" r:id="rId24"/>
    <p:sldId id="417" r:id="rId25"/>
    <p:sldId id="395" r:id="rId26"/>
    <p:sldId id="461" r:id="rId27"/>
    <p:sldId id="392" r:id="rId28"/>
    <p:sldId id="368" r:id="rId29"/>
    <p:sldId id="421" r:id="rId30"/>
    <p:sldId id="422" r:id="rId31"/>
    <p:sldId id="537" r:id="rId32"/>
    <p:sldId id="377" r:id="rId33"/>
    <p:sldId id="511" r:id="rId34"/>
    <p:sldId id="336" r:id="rId35"/>
    <p:sldId id="378" r:id="rId36"/>
    <p:sldId id="346" r:id="rId37"/>
    <p:sldId id="383" r:id="rId38"/>
    <p:sldId id="355" r:id="rId39"/>
    <p:sldId id="381" r:id="rId40"/>
    <p:sldId id="454" r:id="rId41"/>
    <p:sldId id="455" r:id="rId42"/>
    <p:sldId id="379" r:id="rId43"/>
    <p:sldId id="447" r:id="rId44"/>
    <p:sldId id="453" r:id="rId45"/>
    <p:sldId id="452" r:id="rId46"/>
    <p:sldId id="443" r:id="rId47"/>
    <p:sldId id="446" r:id="rId48"/>
    <p:sldId id="448" r:id="rId49"/>
    <p:sldId id="259" r:id="rId50"/>
    <p:sldId id="533" r:id="rId51"/>
    <p:sldId id="450" r:id="rId52"/>
    <p:sldId id="296" r:id="rId53"/>
    <p:sldId id="451" r:id="rId54"/>
    <p:sldId id="433" r:id="rId55"/>
    <p:sldId id="514" r:id="rId56"/>
    <p:sldId id="396" r:id="rId57"/>
    <p:sldId id="389" r:id="rId58"/>
    <p:sldId id="527" r:id="rId59"/>
    <p:sldId id="518" r:id="rId60"/>
    <p:sldId id="529" r:id="rId61"/>
    <p:sldId id="337" r:id="rId62"/>
    <p:sldId id="309" r:id="rId63"/>
    <p:sldId id="517" r:id="rId64"/>
    <p:sldId id="399" r:id="rId65"/>
    <p:sldId id="520" r:id="rId66"/>
    <p:sldId id="522" r:id="rId67"/>
    <p:sldId id="485" r:id="rId68"/>
    <p:sldId id="534" r:id="rId69"/>
    <p:sldId id="494" r:id="rId70"/>
    <p:sldId id="434" r:id="rId71"/>
    <p:sldId id="276" r:id="rId72"/>
    <p:sldId id="277" r:id="rId73"/>
    <p:sldId id="472" r:id="rId74"/>
    <p:sldId id="324" r:id="rId75"/>
    <p:sldId id="516" r:id="rId76"/>
    <p:sldId id="536" r:id="rId77"/>
    <p:sldId id="492" r:id="rId78"/>
    <p:sldId id="475" r:id="rId79"/>
    <p:sldId id="521" r:id="rId80"/>
    <p:sldId id="532" r:id="rId81"/>
    <p:sldId id="272" r:id="rId82"/>
    <p:sldId id="285" r:id="rId83"/>
    <p:sldId id="458" r:id="rId84"/>
    <p:sldId id="326" r:id="rId85"/>
    <p:sldId id="457" r:id="rId86"/>
    <p:sldId id="327" r:id="rId87"/>
    <p:sldId id="260" r:id="rId88"/>
    <p:sldId id="528" r:id="rId89"/>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 Beardshall" initials="AB" lastIdx="11" clrIdx="0">
    <p:extLst>
      <p:ext uri="{19B8F6BF-5375-455C-9EA6-DF929625EA0E}">
        <p15:presenceInfo xmlns:p15="http://schemas.microsoft.com/office/powerpoint/2012/main" userId="9c8e3ab1eb72be9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317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51" autoAdjust="0"/>
  </p:normalViewPr>
  <p:slideViewPr>
    <p:cSldViewPr snapToGrid="0">
      <p:cViewPr varScale="1">
        <p:scale>
          <a:sx n="88" d="100"/>
          <a:sy n="88" d="100"/>
        </p:scale>
        <p:origin x="49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0-11T16:03:32.024" idx="2">
    <p:pos x="10" y="10"/>
    <p:text>Sense of Place = area from which one forms their iddeas, beliefs, etc about one's culture.</p:text>
    <p:extLst>
      <p:ext uri="{C676402C-5697-4E1C-873F-D02D1690AC5C}">
        <p15:threadingInfo xmlns:p15="http://schemas.microsoft.com/office/powerpoint/2012/main" timeZoneBias="240"/>
      </p:ext>
    </p:extLst>
  </p:cm>
  <p:cm authorId="1" dt="2023-10-11T16:05:02.241" idx="3">
    <p:pos x="10" y="106"/>
    <p:text>Sociologists call this stydu "tophilia?</p:text>
    <p:extLst>
      <p:ext uri="{C676402C-5697-4E1C-873F-D02D1690AC5C}">
        <p15:threadingInfo xmlns:p15="http://schemas.microsoft.com/office/powerpoint/2012/main" timeZoneBias="240">
          <p15:parentCm authorId="1" idx="2"/>
        </p15:threadingInfo>
      </p:ext>
    </p:extLst>
  </p:cm>
  <p:cm authorId="1" dt="2023-10-11T16:05:43.368" idx="4">
    <p:pos x="10" y="202"/>
    <p:text>My intaerest in Bland for a variety of reasons - main one that I am writing my family history.</p:text>
    <p:extLst>
      <p:ext uri="{C676402C-5697-4E1C-873F-D02D1690AC5C}">
        <p15:threadingInfo xmlns:p15="http://schemas.microsoft.com/office/powerpoint/2012/main" timeZoneBias="240">
          <p15:parentCm authorId="1" idx="2"/>
        </p15:threadingInfo>
      </p:ext>
    </p:extLst>
  </p:cm>
  <p:cm authorId="1" dt="2023-10-11T16:06:14.277" idx="5">
    <p:pos x="10" y="298"/>
    <p:text>The Bland I knew was mid-20th Century from 1939 when I was born until 1957 when I left for college.</p:text>
    <p:extLst>
      <p:ext uri="{C676402C-5697-4E1C-873F-D02D1690AC5C}">
        <p15:threadingInfo xmlns:p15="http://schemas.microsoft.com/office/powerpoint/2012/main" timeZoneBias="240">
          <p15:parentCm authorId="1" idx="2"/>
        </p15:threadingInfo>
      </p:ext>
    </p:extLst>
  </p:cm>
  <p:cm authorId="1" dt="2023-10-11T16:07:36.314" idx="6">
    <p:pos x="10" y="394"/>
    <p:text>I came back a few onths in 1961 before I was married and then did not return except for visits until we bought a cabin in Little Creek section of Bland in 2008.  We have returned for the net 16 summers.</p:text>
    <p:extLst>
      <p:ext uri="{C676402C-5697-4E1C-873F-D02D1690AC5C}">
        <p15:threadingInfo xmlns:p15="http://schemas.microsoft.com/office/powerpoint/2012/main" timeZoneBias="240">
          <p15:parentCm authorId="1" idx="2"/>
        </p15:threadingInfo>
      </p:ext>
    </p:extLst>
  </p:cm>
  <p:cm authorId="1" dt="2023-10-11T16:09:00.843" idx="7">
    <p:pos x="10" y="490"/>
    <p:text>In about 2015 I volunteered at the Bland County Historical Society and wrote several books about different episodes in Bland History.  I will be using some of those plus some of the recent research I have done for my memoir.</p:text>
    <p:extLst>
      <p:ext uri="{C676402C-5697-4E1C-873F-D02D1690AC5C}">
        <p15:threadingInfo xmlns:p15="http://schemas.microsoft.com/office/powerpoint/2012/main" timeZoneBias="240">
          <p15:parentCm authorId="1" idx="2"/>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10-11T16:09:18.071" idx="8">
    <p:pos x="10" y="10"/>
    <p:text>Definition of Bland</p:text>
    <p:extLst>
      <p:ext uri="{C676402C-5697-4E1C-873F-D02D1690AC5C}">
        <p15:threadingInfo xmlns:p15="http://schemas.microsoft.com/office/powerpoint/2012/main" timeZoneBias="240"/>
      </p:ext>
    </p:extLst>
  </p:cm>
  <p:cm authorId="1" dt="2023-10-11T16:09:46.071" idx="9">
    <p:pos x="10" y="106"/>
    <p:text>Also attribution to Denise Smith from Rocky Gap</p:text>
    <p:extLst>
      <p:ext uri="{C676402C-5697-4E1C-873F-D02D1690AC5C}">
        <p15:threadingInfo xmlns:p15="http://schemas.microsoft.com/office/powerpoint/2012/main" timeZoneBias="240">
          <p15:parentCm authorId="1" idx="8"/>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3-10-11T16:09:53.352" idx="10">
    <p:pos x="10" y="10"/>
    <p:text>Artificial Intelligence came up with this report of the History of Bland 1861 to 2022.</p:text>
    <p:extLst>
      <p:ext uri="{C676402C-5697-4E1C-873F-D02D1690AC5C}">
        <p15:threadingInfo xmlns:p15="http://schemas.microsoft.com/office/powerpoint/2012/main" timeZoneBias="240"/>
      </p:ext>
    </p:extLst>
  </p:cm>
  <p:cm authorId="1" dt="2023-10-11T16:10:28.869" idx="11">
    <p:pos x="10" y="106"/>
    <p:text>Have used it as a broad outline.</p:text>
    <p:extLst>
      <p:ext uri="{C676402C-5697-4E1C-873F-D02D1690AC5C}">
        <p15:threadingInfo xmlns:p15="http://schemas.microsoft.com/office/powerpoint/2012/main" timeZoneBias="240">
          <p15:parentCm authorId="1" idx="10"/>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1405D11D-892E-4ED8-96F4-FDD1F23BD5B0}" type="datetimeFigureOut">
              <a:rPr lang="en-US" smtClean="0"/>
              <a:t>10/19/2023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AD67F60F-5D3D-425E-B7AD-88B9D5B38CC6}" type="slidenum">
              <a:rPr lang="en-US" smtClean="0"/>
              <a:t>‹#›</a:t>
            </a:fld>
            <a:endParaRPr lang="en-US" dirty="0"/>
          </a:p>
        </p:txBody>
      </p:sp>
    </p:spTree>
    <p:extLst>
      <p:ext uri="{BB962C8B-B14F-4D97-AF65-F5344CB8AC3E}">
        <p14:creationId xmlns:p14="http://schemas.microsoft.com/office/powerpoint/2010/main" val="3857051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Title attributed to Denise Smith</a:t>
            </a:r>
            <a:endParaRPr lang="en-US" dirty="0"/>
          </a:p>
        </p:txBody>
      </p:sp>
      <p:sp>
        <p:nvSpPr>
          <p:cNvPr id="4" name="Slide Number Placeholder 3"/>
          <p:cNvSpPr>
            <a:spLocks noGrp="1"/>
          </p:cNvSpPr>
          <p:nvPr>
            <p:ph type="sldNum" sz="quarter" idx="10"/>
          </p:nvPr>
        </p:nvSpPr>
        <p:spPr/>
        <p:txBody>
          <a:bodyPr/>
          <a:lstStyle/>
          <a:p>
            <a:fld id="{AD67F60F-5D3D-425E-B7AD-88B9D5B38CC6}" type="slidenum">
              <a:rPr lang="en-US" smtClean="0"/>
              <a:t>1</a:t>
            </a:fld>
            <a:endParaRPr lang="en-US" dirty="0"/>
          </a:p>
        </p:txBody>
      </p:sp>
    </p:spTree>
    <p:extLst>
      <p:ext uri="{BB962C8B-B14F-4D97-AF65-F5344CB8AC3E}">
        <p14:creationId xmlns:p14="http://schemas.microsoft.com/office/powerpoint/2010/main" val="242077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Title attributed to Denise Smith</a:t>
            </a:r>
            <a:endParaRPr lang="en-US" dirty="0"/>
          </a:p>
        </p:txBody>
      </p:sp>
      <p:sp>
        <p:nvSpPr>
          <p:cNvPr id="4" name="Slide Number Placeholder 3"/>
          <p:cNvSpPr>
            <a:spLocks noGrp="1"/>
          </p:cNvSpPr>
          <p:nvPr>
            <p:ph type="sldNum" sz="quarter" idx="10"/>
          </p:nvPr>
        </p:nvSpPr>
        <p:spPr/>
        <p:txBody>
          <a:bodyPr/>
          <a:lstStyle/>
          <a:p>
            <a:fld id="{AD67F60F-5D3D-425E-B7AD-88B9D5B38CC6}" type="slidenum">
              <a:rPr lang="en-US" smtClean="0"/>
              <a:t>2</a:t>
            </a:fld>
            <a:endParaRPr lang="en-US" dirty="0"/>
          </a:p>
        </p:txBody>
      </p:sp>
    </p:spTree>
    <p:extLst>
      <p:ext uri="{BB962C8B-B14F-4D97-AF65-F5344CB8AC3E}">
        <p14:creationId xmlns:p14="http://schemas.microsoft.com/office/powerpoint/2010/main" val="2333873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doing genealogical research, important to know the county in which your ancestor resided.  Map is that Virginia Map in 1860 (contains all the counties of WV.  Bland County formed just one year later.</a:t>
            </a:r>
            <a:endParaRPr lang="en-US" dirty="0"/>
          </a:p>
        </p:txBody>
      </p:sp>
      <p:sp>
        <p:nvSpPr>
          <p:cNvPr id="4" name="Slide Number Placeholder 3"/>
          <p:cNvSpPr>
            <a:spLocks noGrp="1"/>
          </p:cNvSpPr>
          <p:nvPr>
            <p:ph type="sldNum" sz="quarter" idx="10"/>
          </p:nvPr>
        </p:nvSpPr>
        <p:spPr/>
        <p:txBody>
          <a:bodyPr/>
          <a:lstStyle/>
          <a:p>
            <a:fld id="{AD67F60F-5D3D-425E-B7AD-88B9D5B38CC6}" type="slidenum">
              <a:rPr lang="en-US" smtClean="0"/>
              <a:t>11</a:t>
            </a:fld>
            <a:endParaRPr lang="en-US" dirty="0"/>
          </a:p>
        </p:txBody>
      </p:sp>
    </p:spTree>
    <p:extLst>
      <p:ext uri="{BB962C8B-B14F-4D97-AF65-F5344CB8AC3E}">
        <p14:creationId xmlns:p14="http://schemas.microsoft.com/office/powerpoint/2010/main" val="182276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doing genealogical research, important to know the county in which your ancestor resided.  Map is that Virginia Map in 1860 (contains all the counties of WV.  Bland County formed just one year later.</a:t>
            </a:r>
            <a:endParaRPr lang="en-US" dirty="0"/>
          </a:p>
        </p:txBody>
      </p:sp>
      <p:sp>
        <p:nvSpPr>
          <p:cNvPr id="4" name="Slide Number Placeholder 3"/>
          <p:cNvSpPr>
            <a:spLocks noGrp="1"/>
          </p:cNvSpPr>
          <p:nvPr>
            <p:ph type="sldNum" sz="quarter" idx="10"/>
          </p:nvPr>
        </p:nvSpPr>
        <p:spPr/>
        <p:txBody>
          <a:bodyPr/>
          <a:lstStyle/>
          <a:p>
            <a:fld id="{AD67F60F-5D3D-425E-B7AD-88B9D5B38CC6}" type="slidenum">
              <a:rPr lang="en-US" smtClean="0"/>
              <a:t>12</a:t>
            </a:fld>
            <a:endParaRPr lang="en-US" dirty="0"/>
          </a:p>
        </p:txBody>
      </p:sp>
    </p:spTree>
    <p:extLst>
      <p:ext uri="{BB962C8B-B14F-4D97-AF65-F5344CB8AC3E}">
        <p14:creationId xmlns:p14="http://schemas.microsoft.com/office/powerpoint/2010/main" val="2206751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Reason</a:t>
            </a:r>
            <a:r>
              <a:rPr lang="en-US" baseline="0" dirty="0" smtClean="0"/>
              <a:t> for forming a county:  difficulty traveling to county courthouse to conduct business and outlying areas were not benefiting from taxes.  Efforts started early in the 1850s.  </a:t>
            </a:r>
            <a:endParaRPr lang="en-US" dirty="0"/>
          </a:p>
        </p:txBody>
      </p:sp>
      <p:sp>
        <p:nvSpPr>
          <p:cNvPr id="4" name="Slide Number Placeholder 3"/>
          <p:cNvSpPr>
            <a:spLocks noGrp="1"/>
          </p:cNvSpPr>
          <p:nvPr>
            <p:ph type="sldNum" sz="quarter" idx="10"/>
          </p:nvPr>
        </p:nvSpPr>
        <p:spPr/>
        <p:txBody>
          <a:bodyPr/>
          <a:lstStyle/>
          <a:p>
            <a:fld id="{AD67F60F-5D3D-425E-B7AD-88B9D5B38CC6}" type="slidenum">
              <a:rPr lang="en-US" smtClean="0"/>
              <a:t>16</a:t>
            </a:fld>
            <a:endParaRPr lang="en-US" dirty="0"/>
          </a:p>
        </p:txBody>
      </p:sp>
    </p:spTree>
    <p:extLst>
      <p:ext uri="{BB962C8B-B14F-4D97-AF65-F5344CB8AC3E}">
        <p14:creationId xmlns:p14="http://schemas.microsoft.com/office/powerpoint/2010/main" val="1368317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 had 20 sections.  Laid out the boundaries.  Who will do the surveying.  Militia</a:t>
            </a:r>
            <a:r>
              <a:rPr lang="en-US" baseline="0" dirty="0" smtClean="0"/>
              <a:t> attached to the 25</a:t>
            </a:r>
            <a:r>
              <a:rPr lang="en-US" baseline="30000" dirty="0" smtClean="0"/>
              <a:t>th</a:t>
            </a:r>
            <a:r>
              <a:rPr lang="en-US" baseline="0" dirty="0" smtClean="0"/>
              <a:t> brigade.</a:t>
            </a:r>
            <a:endParaRPr lang="en-US" dirty="0"/>
          </a:p>
        </p:txBody>
      </p:sp>
      <p:sp>
        <p:nvSpPr>
          <p:cNvPr id="4" name="Slide Number Placeholder 3"/>
          <p:cNvSpPr>
            <a:spLocks noGrp="1"/>
          </p:cNvSpPr>
          <p:nvPr>
            <p:ph type="sldNum" sz="quarter" idx="10"/>
          </p:nvPr>
        </p:nvSpPr>
        <p:spPr/>
        <p:txBody>
          <a:bodyPr/>
          <a:lstStyle/>
          <a:p>
            <a:fld id="{AD67F60F-5D3D-425E-B7AD-88B9D5B38CC6}" type="slidenum">
              <a:rPr lang="en-US" smtClean="0"/>
              <a:t>21</a:t>
            </a:fld>
            <a:endParaRPr lang="en-US" dirty="0"/>
          </a:p>
        </p:txBody>
      </p:sp>
    </p:spTree>
    <p:extLst>
      <p:ext uri="{BB962C8B-B14F-4D97-AF65-F5344CB8AC3E}">
        <p14:creationId xmlns:p14="http://schemas.microsoft.com/office/powerpoint/2010/main" val="2059284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mysteries is</a:t>
            </a:r>
            <a:r>
              <a:rPr lang="en-US" baseline="0" dirty="0" smtClean="0"/>
              <a:t> why Bland was chosen.  He had no apparent ties to the county.  He had died almost 85 years previous to the name being chosen.  </a:t>
            </a:r>
            <a:endParaRPr lang="en-US" dirty="0"/>
          </a:p>
        </p:txBody>
      </p:sp>
      <p:sp>
        <p:nvSpPr>
          <p:cNvPr id="4" name="Slide Number Placeholder 3"/>
          <p:cNvSpPr>
            <a:spLocks noGrp="1"/>
          </p:cNvSpPr>
          <p:nvPr>
            <p:ph type="sldNum" sz="quarter" idx="10"/>
          </p:nvPr>
        </p:nvSpPr>
        <p:spPr/>
        <p:txBody>
          <a:bodyPr/>
          <a:lstStyle/>
          <a:p>
            <a:fld id="{AD67F60F-5D3D-425E-B7AD-88B9D5B38CC6}" type="slidenum">
              <a:rPr lang="en-US" smtClean="0"/>
              <a:t>22</a:t>
            </a:fld>
            <a:endParaRPr lang="en-US" dirty="0"/>
          </a:p>
        </p:txBody>
      </p:sp>
    </p:spTree>
    <p:extLst>
      <p:ext uri="{BB962C8B-B14F-4D97-AF65-F5344CB8AC3E}">
        <p14:creationId xmlns:p14="http://schemas.microsoft.com/office/powerpoint/2010/main" val="3457489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10/19/2023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10/19/2023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10/19/2023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10/19/2023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10/19/2023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10/19/2023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10/19/2023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comments" Target="../comments/commen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50.png"/><Relationship Id="rId4" Type="http://schemas.microsoft.com/office/2007/relationships/hdphoto" Target="../media/hdphoto8.wdp"/></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61.png"/><Relationship Id="rId4" Type="http://schemas.microsoft.com/office/2007/relationships/hdphoto" Target="../media/hdphoto11.wdp"/></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7.xml"/><Relationship Id="rId4" Type="http://schemas.microsoft.com/office/2007/relationships/hdphoto" Target="../media/hdphoto13.wdp"/></Relationships>
</file>

<file path=ppt/slides/_rels/slide6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6.xml"/><Relationship Id="rId4" Type="http://schemas.microsoft.com/office/2007/relationships/hdphoto" Target="../media/hdphoto16.wdp"/></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87.JPG"/><Relationship Id="rId5" Type="http://schemas.openxmlformats.org/officeDocument/2006/relationships/image" Target="../media/image86.png"/><Relationship Id="rId4" Type="http://schemas.microsoft.com/office/2007/relationships/hdphoto" Target="../media/hdphoto18.wdp"/></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7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8399" y="-724550"/>
            <a:ext cx="10119360" cy="2489345"/>
          </a:xfrm>
        </p:spPr>
        <p:txBody>
          <a:bodyPr>
            <a:noAutofit/>
          </a:bodyPr>
          <a:lstStyle/>
          <a:p>
            <a:r>
              <a:rPr lang="en-US" sz="6600" i="1" dirty="0" smtClean="0"/>
              <a:t>Bland County History is </a:t>
            </a:r>
            <a:r>
              <a:rPr lang="en-US" sz="6000" i="1" dirty="0" smtClean="0"/>
              <a:t>Anything</a:t>
            </a:r>
            <a:r>
              <a:rPr lang="en-US" sz="6600" i="1" dirty="0" smtClean="0"/>
              <a:t> but </a:t>
            </a:r>
            <a:r>
              <a:rPr lang="en-US" sz="6600" b="1" i="1" dirty="0" smtClean="0"/>
              <a:t>“bland</a:t>
            </a:r>
            <a:r>
              <a:rPr lang="en-US" sz="6600" i="1" dirty="0" smtClean="0"/>
              <a:t>”*</a:t>
            </a:r>
            <a:endParaRPr lang="en-US" sz="6600" i="1" dirty="0"/>
          </a:p>
        </p:txBody>
      </p:sp>
      <p:pic>
        <p:nvPicPr>
          <p:cNvPr id="4" name="Picture 3"/>
          <p:cNvPicPr>
            <a:picLocks noChangeAspect="1"/>
          </p:cNvPicPr>
          <p:nvPr/>
        </p:nvPicPr>
        <p:blipFill>
          <a:blip r:embed="rId3"/>
          <a:stretch>
            <a:fillRect/>
          </a:stretch>
        </p:blipFill>
        <p:spPr>
          <a:xfrm>
            <a:off x="629121" y="1764795"/>
            <a:ext cx="5374999" cy="4480560"/>
          </a:xfrm>
          <a:prstGeom prst="rect">
            <a:avLst/>
          </a:prstGeom>
        </p:spPr>
      </p:pic>
      <p:sp>
        <p:nvSpPr>
          <p:cNvPr id="8" name="Rectangle 7"/>
          <p:cNvSpPr/>
          <p:nvPr/>
        </p:nvSpPr>
        <p:spPr>
          <a:xfrm>
            <a:off x="5373188" y="2941209"/>
            <a:ext cx="6096000" cy="923330"/>
          </a:xfrm>
          <a:prstGeom prst="rect">
            <a:avLst/>
          </a:prstGeom>
        </p:spPr>
        <p:txBody>
          <a:bodyPr>
            <a:spAutoFit/>
          </a:bodyPr>
          <a:lstStyle/>
          <a:p>
            <a:pPr algn="ctr"/>
            <a:r>
              <a:rPr lang="en-US" b="1" dirty="0"/>
              <a:t>Ann Hardy Beardshall Presentation</a:t>
            </a:r>
          </a:p>
          <a:p>
            <a:pPr algn="ctr"/>
            <a:r>
              <a:rPr lang="en-US" b="1" dirty="0"/>
              <a:t>Bland County Retired Teachers Association</a:t>
            </a:r>
          </a:p>
          <a:p>
            <a:pPr algn="ctr"/>
            <a:r>
              <a:rPr lang="en-US" b="1" dirty="0"/>
              <a:t> October 19, 2023</a:t>
            </a:r>
          </a:p>
        </p:txBody>
      </p:sp>
    </p:spTree>
    <p:extLst>
      <p:ext uri="{BB962C8B-B14F-4D97-AF65-F5344CB8AC3E}">
        <p14:creationId xmlns:p14="http://schemas.microsoft.com/office/powerpoint/2010/main" val="14448890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5543" y="31581"/>
            <a:ext cx="12440194" cy="1689055"/>
          </a:xfrm>
        </p:spPr>
        <p:txBody>
          <a:bodyPr>
            <a:normAutofit fontScale="90000"/>
          </a:bodyPr>
          <a:lstStyle/>
          <a:p>
            <a:pPr algn="ctr"/>
            <a:r>
              <a:rPr lang="en-US" sz="2700" b="1" dirty="0">
                <a:solidFill>
                  <a:schemeClr val="accent1">
                    <a:lumMod val="75000"/>
                  </a:schemeClr>
                </a:solidFill>
                <a:ea typeface="Calibri" panose="020F0502020204030204" pitchFamily="34" charset="0"/>
                <a:cs typeface="Times New Roman" panose="02020603050405020304" pitchFamily="18" charset="0"/>
              </a:rPr>
              <a:t>Pioneers Brought Their</a:t>
            </a:r>
            <a:br>
              <a:rPr lang="en-US" sz="2700" b="1" dirty="0">
                <a:solidFill>
                  <a:schemeClr val="accent1">
                    <a:lumMod val="75000"/>
                  </a:schemeClr>
                </a:solidFill>
                <a:ea typeface="Calibri" panose="020F0502020204030204" pitchFamily="34" charset="0"/>
                <a:cs typeface="Times New Roman" panose="02020603050405020304" pitchFamily="18" charset="0"/>
              </a:rPr>
            </a:br>
            <a:r>
              <a:rPr lang="en-US" sz="2700" b="1" dirty="0">
                <a:solidFill>
                  <a:schemeClr val="accent1">
                    <a:lumMod val="75000"/>
                  </a:schemeClr>
                </a:solidFill>
                <a:ea typeface="Calibri" panose="020F0502020204030204" pitchFamily="34" charset="0"/>
                <a:cs typeface="Times New Roman" panose="02020603050405020304" pitchFamily="18" charset="0"/>
              </a:rPr>
              <a:t> Religion and Churches with Them </a:t>
            </a:r>
            <a:br>
              <a:rPr lang="en-US" sz="2700" b="1" dirty="0">
                <a:solidFill>
                  <a:schemeClr val="accent1">
                    <a:lumMod val="75000"/>
                  </a:schemeClr>
                </a:solidFill>
                <a:ea typeface="Calibri" panose="020F0502020204030204" pitchFamily="34" charset="0"/>
                <a:cs typeface="Times New Roman" panose="02020603050405020304" pitchFamily="18" charset="0"/>
              </a:rPr>
            </a:br>
            <a:r>
              <a:rPr lang="en-US" sz="3600" b="1" i="1" u="sng" dirty="0" smtClean="0"/>
              <a:t>First Churches Before Bland County Formed</a:t>
            </a:r>
            <a:br>
              <a:rPr lang="en-US" sz="3600" b="1" i="1" u="sng" dirty="0" smtClean="0"/>
            </a:br>
            <a:endParaRPr lang="en-US" b="1" i="1" u="sng" dirty="0"/>
          </a:p>
        </p:txBody>
      </p:sp>
      <p:sp>
        <p:nvSpPr>
          <p:cNvPr id="3" name="TextBox 2"/>
          <p:cNvSpPr txBox="1"/>
          <p:nvPr/>
        </p:nvSpPr>
        <p:spPr>
          <a:xfrm>
            <a:off x="82337" y="1209104"/>
            <a:ext cx="7927278" cy="5078313"/>
          </a:xfrm>
          <a:prstGeom prst="rect">
            <a:avLst/>
          </a:prstGeom>
          <a:noFill/>
        </p:spPr>
        <p:txBody>
          <a:bodyPr wrap="square" rtlCol="0">
            <a:spAutoFit/>
          </a:bodyPr>
          <a:lstStyle/>
          <a:p>
            <a:r>
              <a:rPr lang="en-US" dirty="0" smtClean="0"/>
              <a:t>1812:  Rev Samuel Newberry, Joshua Bruce, John Grayson Cecil and Zachariah Mitchell were licensed to preach at the same time and place – July 4, 1812 at Nicewander Meeting House near Crandon - no longer exists</a:t>
            </a:r>
          </a:p>
          <a:p>
            <a:endParaRPr lang="en-US" dirty="0"/>
          </a:p>
          <a:p>
            <a:r>
              <a:rPr lang="en-US" dirty="0" smtClean="0"/>
              <a:t>1817  – Sharon Lutheran Church brought current property, Presbyterians joined them in 1827 them and became Sharon Union Church.   Methodists also joined them for a while.  1911- Sharon Presbyterians sold their interest in the Union Church and built the Sharon Presbyterian Church. </a:t>
            </a:r>
            <a:r>
              <a:rPr lang="en-US" b="1" i="1" dirty="0" smtClean="0"/>
              <a:t>Sharon Lutheran Church is the oldest continuously operating church in Bland County.  </a:t>
            </a:r>
            <a:r>
              <a:rPr lang="en-US" dirty="0" smtClean="0"/>
              <a:t>The Church and Cemetery in Bland County that are one of 4 places on the National Historic Registry.</a:t>
            </a:r>
          </a:p>
          <a:p>
            <a:endParaRPr lang="en-US" dirty="0"/>
          </a:p>
          <a:p>
            <a:r>
              <a:rPr lang="en-US" dirty="0" smtClean="0"/>
              <a:t>1843 – David Byrnes deeded property where Byrnes Chapel UMC is located to the Mechanicsburg Meeting House </a:t>
            </a:r>
          </a:p>
          <a:p>
            <a:endParaRPr lang="en-US" dirty="0"/>
          </a:p>
          <a:p>
            <a:r>
              <a:rPr lang="en-US" dirty="0" smtClean="0"/>
              <a:t>1793 – First Circuit Rider of the Methodist Church came to area proliferation of Methodist Churches (Asbury, Sheffey, circuit riders).  Little Creek Road has a Methodist Church every 7 miles so parishioners could walk or ride easily to the Church. </a:t>
            </a:r>
            <a:endParaRPr lang="en-US" dirty="0"/>
          </a:p>
        </p:txBody>
      </p:sp>
      <p:sp>
        <p:nvSpPr>
          <p:cNvPr id="4" name="TextBox 3"/>
          <p:cNvSpPr txBox="1"/>
          <p:nvPr/>
        </p:nvSpPr>
        <p:spPr>
          <a:xfrm>
            <a:off x="9086377" y="3069678"/>
            <a:ext cx="1412823" cy="307777"/>
          </a:xfrm>
          <a:prstGeom prst="rect">
            <a:avLst/>
          </a:prstGeom>
          <a:noFill/>
        </p:spPr>
        <p:txBody>
          <a:bodyPr wrap="none" rtlCol="0">
            <a:spAutoFit/>
          </a:bodyPr>
          <a:lstStyle/>
          <a:p>
            <a:r>
              <a:rPr lang="en-US" sz="1400" b="1" dirty="0" smtClean="0"/>
              <a:t>Sharon Lutheran</a:t>
            </a:r>
            <a:endParaRPr lang="en-US" sz="1400" b="1" dirty="0"/>
          </a:p>
        </p:txBody>
      </p:sp>
      <p:sp>
        <p:nvSpPr>
          <p:cNvPr id="6" name="TextBox 5"/>
          <p:cNvSpPr txBox="1"/>
          <p:nvPr/>
        </p:nvSpPr>
        <p:spPr>
          <a:xfrm>
            <a:off x="8947039" y="5738454"/>
            <a:ext cx="1240917" cy="307777"/>
          </a:xfrm>
          <a:prstGeom prst="rect">
            <a:avLst/>
          </a:prstGeom>
          <a:noFill/>
        </p:spPr>
        <p:txBody>
          <a:bodyPr wrap="none" rtlCol="0">
            <a:spAutoFit/>
          </a:bodyPr>
          <a:lstStyle/>
          <a:p>
            <a:r>
              <a:rPr lang="en-US" sz="1400" b="1" dirty="0" smtClean="0"/>
              <a:t>Byrnes Chapel</a:t>
            </a:r>
            <a:endParaRPr lang="en-US" sz="1400" b="1" dirty="0"/>
          </a:p>
        </p:txBody>
      </p:sp>
      <p:pic>
        <p:nvPicPr>
          <p:cNvPr id="5" name="Picture 4"/>
          <p:cNvPicPr>
            <a:picLocks noChangeAspect="1"/>
          </p:cNvPicPr>
          <p:nvPr/>
        </p:nvPicPr>
        <p:blipFill>
          <a:blip r:embed="rId2"/>
          <a:stretch>
            <a:fillRect/>
          </a:stretch>
        </p:blipFill>
        <p:spPr>
          <a:xfrm>
            <a:off x="8009615" y="1055326"/>
            <a:ext cx="1360337" cy="2011680"/>
          </a:xfrm>
          <a:prstGeom prst="rect">
            <a:avLst/>
          </a:prstGeom>
        </p:spPr>
      </p:pic>
      <p:pic>
        <p:nvPicPr>
          <p:cNvPr id="8" name="Picture 7"/>
          <p:cNvPicPr>
            <a:picLocks noChangeAspect="1"/>
          </p:cNvPicPr>
          <p:nvPr/>
        </p:nvPicPr>
        <p:blipFill>
          <a:blip r:embed="rId3"/>
          <a:stretch>
            <a:fillRect/>
          </a:stretch>
        </p:blipFill>
        <p:spPr>
          <a:xfrm>
            <a:off x="9567497" y="963886"/>
            <a:ext cx="2521939" cy="2103120"/>
          </a:xfrm>
          <a:prstGeom prst="rect">
            <a:avLst/>
          </a:prstGeom>
        </p:spPr>
      </p:pic>
      <p:pic>
        <p:nvPicPr>
          <p:cNvPr id="9" name="Picture 8"/>
          <p:cNvPicPr>
            <a:picLocks noChangeAspect="1"/>
          </p:cNvPicPr>
          <p:nvPr/>
        </p:nvPicPr>
        <p:blipFill>
          <a:blip r:embed="rId4"/>
          <a:stretch>
            <a:fillRect/>
          </a:stretch>
        </p:blipFill>
        <p:spPr>
          <a:xfrm>
            <a:off x="8009615" y="3556672"/>
            <a:ext cx="3738568" cy="1920240"/>
          </a:xfrm>
          <a:prstGeom prst="rect">
            <a:avLst/>
          </a:prstGeom>
        </p:spPr>
      </p:pic>
    </p:spTree>
    <p:extLst>
      <p:ext uri="{BB962C8B-B14F-4D97-AF65-F5344CB8AC3E}">
        <p14:creationId xmlns:p14="http://schemas.microsoft.com/office/powerpoint/2010/main" val="4707716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Where the First Settlers Were Governed Before We had a  County of Bland County</a:t>
            </a:r>
            <a:endParaRPr lang="en-US" dirty="0"/>
          </a:p>
        </p:txBody>
      </p:sp>
      <p:pic>
        <p:nvPicPr>
          <p:cNvPr id="4" name="Content Placeholder 3"/>
          <p:cNvPicPr>
            <a:picLocks noGrp="1" noChangeAspect="1"/>
          </p:cNvPicPr>
          <p:nvPr>
            <p:ph idx="1"/>
          </p:nvPr>
        </p:nvPicPr>
        <p:blipFill>
          <a:blip r:embed="rId3"/>
          <a:stretch>
            <a:fillRect/>
          </a:stretch>
        </p:blipFill>
        <p:spPr>
          <a:xfrm>
            <a:off x="414211" y="1896654"/>
            <a:ext cx="4958978" cy="3763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6" name="Table 5"/>
          <p:cNvGraphicFramePr>
            <a:graphicFrameLocks noGrp="1"/>
          </p:cNvGraphicFramePr>
          <p:nvPr>
            <p:extLst>
              <p:ext uri="{D42A27DB-BD31-4B8C-83A1-F6EECF244321}">
                <p14:modId xmlns:p14="http://schemas.microsoft.com/office/powerpoint/2010/main" val="798511111"/>
              </p:ext>
            </p:extLst>
          </p:nvPr>
        </p:nvGraphicFramePr>
        <p:xfrm>
          <a:off x="5568315" y="2081736"/>
          <a:ext cx="6528072" cy="3578744"/>
        </p:xfrm>
        <a:graphic>
          <a:graphicData uri="http://schemas.openxmlformats.org/drawingml/2006/table">
            <a:tbl>
              <a:tblPr firstRow="1" bandRow="1">
                <a:tableStyleId>{D7AC3CCA-C797-4891-BE02-D94E43425B78}</a:tableStyleId>
              </a:tblPr>
              <a:tblGrid>
                <a:gridCol w="1329055">
                  <a:extLst>
                    <a:ext uri="{9D8B030D-6E8A-4147-A177-3AD203B41FA5}">
                      <a16:colId xmlns:a16="http://schemas.microsoft.com/office/drawing/2014/main" val="4009889914"/>
                    </a:ext>
                  </a:extLst>
                </a:gridCol>
                <a:gridCol w="1447213">
                  <a:extLst>
                    <a:ext uri="{9D8B030D-6E8A-4147-A177-3AD203B41FA5}">
                      <a16:colId xmlns:a16="http://schemas.microsoft.com/office/drawing/2014/main" val="2719674616"/>
                    </a:ext>
                  </a:extLst>
                </a:gridCol>
                <a:gridCol w="3751804">
                  <a:extLst>
                    <a:ext uri="{9D8B030D-6E8A-4147-A177-3AD203B41FA5}">
                      <a16:colId xmlns:a16="http://schemas.microsoft.com/office/drawing/2014/main" val="575219717"/>
                    </a:ext>
                  </a:extLst>
                </a:gridCol>
              </a:tblGrid>
              <a:tr h="367333">
                <a:tc>
                  <a:txBody>
                    <a:bodyPr/>
                    <a:lstStyle/>
                    <a:p>
                      <a:pPr algn="ctr"/>
                      <a:r>
                        <a:rPr lang="en-US" dirty="0" smtClean="0"/>
                        <a:t>Year</a:t>
                      </a:r>
                      <a:endParaRPr lang="en-US" dirty="0"/>
                    </a:p>
                  </a:txBody>
                  <a:tcPr/>
                </a:tc>
                <a:tc>
                  <a:txBody>
                    <a:bodyPr/>
                    <a:lstStyle/>
                    <a:p>
                      <a:pPr algn="ctr"/>
                      <a:r>
                        <a:rPr lang="en-US" dirty="0" smtClean="0"/>
                        <a:t>County</a:t>
                      </a:r>
                      <a:endParaRPr lang="en-US" dirty="0"/>
                    </a:p>
                  </a:txBody>
                  <a:tcPr/>
                </a:tc>
                <a:tc>
                  <a:txBody>
                    <a:bodyPr/>
                    <a:lstStyle/>
                    <a:p>
                      <a:pPr algn="ctr"/>
                      <a:r>
                        <a:rPr lang="en-US" dirty="0" smtClean="0"/>
                        <a:t>Courthouse</a:t>
                      </a:r>
                      <a:endParaRPr lang="en-US" dirty="0"/>
                    </a:p>
                  </a:txBody>
                  <a:tcPr/>
                </a:tc>
                <a:extLst>
                  <a:ext uri="{0D108BD9-81ED-4DB2-BD59-A6C34878D82A}">
                    <a16:rowId xmlns:a16="http://schemas.microsoft.com/office/drawing/2014/main" val="1995506270"/>
                  </a:ext>
                </a:extLst>
              </a:tr>
              <a:tr h="367333">
                <a:tc>
                  <a:txBody>
                    <a:bodyPr/>
                    <a:lstStyle/>
                    <a:p>
                      <a:r>
                        <a:rPr lang="en-US" dirty="0" smtClean="0"/>
                        <a:t>1721–1745 </a:t>
                      </a:r>
                      <a:endParaRPr lang="en-US" dirty="0"/>
                    </a:p>
                  </a:txBody>
                  <a:tcPr/>
                </a:tc>
                <a:tc>
                  <a:txBody>
                    <a:bodyPr/>
                    <a:lstStyle/>
                    <a:p>
                      <a:r>
                        <a:rPr lang="en-US" dirty="0" smtClean="0"/>
                        <a:t>Spotsylvania</a:t>
                      </a:r>
                      <a:endParaRPr lang="en-US" dirty="0"/>
                    </a:p>
                  </a:txBody>
                  <a:tcPr/>
                </a:tc>
                <a:tc>
                  <a:txBody>
                    <a:bodyPr/>
                    <a:lstStyle/>
                    <a:p>
                      <a:r>
                        <a:rPr lang="en-US" dirty="0" smtClean="0"/>
                        <a:t>Spotsylvania (near Fredericksburg)</a:t>
                      </a:r>
                      <a:endParaRPr lang="en-US" dirty="0"/>
                    </a:p>
                  </a:txBody>
                  <a:tcPr/>
                </a:tc>
                <a:extLst>
                  <a:ext uri="{0D108BD9-81ED-4DB2-BD59-A6C34878D82A}">
                    <a16:rowId xmlns:a16="http://schemas.microsoft.com/office/drawing/2014/main" val="2968730907"/>
                  </a:ext>
                </a:extLst>
              </a:tr>
              <a:tr h="367333">
                <a:tc>
                  <a:txBody>
                    <a:bodyPr/>
                    <a:lstStyle/>
                    <a:p>
                      <a:r>
                        <a:rPr lang="en-US" dirty="0" smtClean="0"/>
                        <a:t>1745-</a:t>
                      </a:r>
                      <a:r>
                        <a:rPr lang="en-US" baseline="0" dirty="0" smtClean="0"/>
                        <a:t>1770</a:t>
                      </a:r>
                      <a:endParaRPr lang="en-US" dirty="0"/>
                    </a:p>
                  </a:txBody>
                  <a:tcPr/>
                </a:tc>
                <a:tc>
                  <a:txBody>
                    <a:bodyPr/>
                    <a:lstStyle/>
                    <a:p>
                      <a:r>
                        <a:rPr lang="en-US" dirty="0" smtClean="0"/>
                        <a:t>Augusta</a:t>
                      </a:r>
                      <a:endParaRPr lang="en-US" dirty="0"/>
                    </a:p>
                  </a:txBody>
                  <a:tcPr/>
                </a:tc>
                <a:tc>
                  <a:txBody>
                    <a:bodyPr/>
                    <a:lstStyle/>
                    <a:p>
                      <a:r>
                        <a:rPr lang="en-US" dirty="0" smtClean="0"/>
                        <a:t>Staunton</a:t>
                      </a:r>
                      <a:r>
                        <a:rPr lang="en-US" baseline="0" dirty="0" smtClean="0"/>
                        <a:t>  (extended to Pacific Ocean)</a:t>
                      </a:r>
                      <a:endParaRPr lang="en-US" dirty="0"/>
                    </a:p>
                  </a:txBody>
                  <a:tcPr/>
                </a:tc>
                <a:extLst>
                  <a:ext uri="{0D108BD9-81ED-4DB2-BD59-A6C34878D82A}">
                    <a16:rowId xmlns:a16="http://schemas.microsoft.com/office/drawing/2014/main" val="3862348508"/>
                  </a:ext>
                </a:extLst>
              </a:tr>
              <a:tr h="367333">
                <a:tc>
                  <a:txBody>
                    <a:bodyPr/>
                    <a:lstStyle/>
                    <a:p>
                      <a:r>
                        <a:rPr lang="en-US" dirty="0" smtClean="0"/>
                        <a:t>1770-1772</a:t>
                      </a:r>
                      <a:endParaRPr lang="en-US" dirty="0"/>
                    </a:p>
                  </a:txBody>
                  <a:tcPr/>
                </a:tc>
                <a:tc>
                  <a:txBody>
                    <a:bodyPr/>
                    <a:lstStyle/>
                    <a:p>
                      <a:r>
                        <a:rPr lang="en-US" dirty="0" smtClean="0"/>
                        <a:t>Botetourt</a:t>
                      </a:r>
                      <a:endParaRPr lang="en-US" dirty="0"/>
                    </a:p>
                  </a:txBody>
                  <a:tcPr/>
                </a:tc>
                <a:tc>
                  <a:txBody>
                    <a:bodyPr/>
                    <a:lstStyle/>
                    <a:p>
                      <a:r>
                        <a:rPr lang="en-US" baseline="0" dirty="0" smtClean="0"/>
                        <a:t>Formerly Augusta – (1770 - 1772)</a:t>
                      </a:r>
                      <a:endParaRPr lang="en-US" dirty="0"/>
                    </a:p>
                  </a:txBody>
                  <a:tcPr/>
                </a:tc>
                <a:extLst>
                  <a:ext uri="{0D108BD9-81ED-4DB2-BD59-A6C34878D82A}">
                    <a16:rowId xmlns:a16="http://schemas.microsoft.com/office/drawing/2014/main" val="4260985485"/>
                  </a:ext>
                </a:extLst>
              </a:tr>
              <a:tr h="367333">
                <a:tc>
                  <a:txBody>
                    <a:bodyPr/>
                    <a:lstStyle/>
                    <a:p>
                      <a:r>
                        <a:rPr lang="en-US" dirty="0" smtClean="0"/>
                        <a:t>1772-1777</a:t>
                      </a:r>
                      <a:endParaRPr lang="en-US" dirty="0"/>
                    </a:p>
                  </a:txBody>
                  <a:tcPr/>
                </a:tc>
                <a:tc>
                  <a:txBody>
                    <a:bodyPr/>
                    <a:lstStyle/>
                    <a:p>
                      <a:r>
                        <a:rPr lang="en-US" dirty="0" smtClean="0"/>
                        <a:t>Fincastle</a:t>
                      </a:r>
                      <a:endParaRPr lang="en-US" dirty="0"/>
                    </a:p>
                  </a:txBody>
                  <a:tcPr/>
                </a:tc>
                <a:tc>
                  <a:txBody>
                    <a:bodyPr/>
                    <a:lstStyle/>
                    <a:p>
                      <a:r>
                        <a:rPr lang="en-US" dirty="0" smtClean="0"/>
                        <a:t>Discontinued</a:t>
                      </a:r>
                      <a:r>
                        <a:rPr lang="en-US" baseline="0" dirty="0" smtClean="0"/>
                        <a:t> (records in Montgomery)</a:t>
                      </a:r>
                      <a:endParaRPr lang="en-US" dirty="0"/>
                    </a:p>
                  </a:txBody>
                  <a:tcPr/>
                </a:tc>
                <a:extLst>
                  <a:ext uri="{0D108BD9-81ED-4DB2-BD59-A6C34878D82A}">
                    <a16:rowId xmlns:a16="http://schemas.microsoft.com/office/drawing/2014/main" val="1682877581"/>
                  </a:ext>
                </a:extLst>
              </a:tr>
              <a:tr h="367333">
                <a:tc>
                  <a:txBody>
                    <a:bodyPr/>
                    <a:lstStyle/>
                    <a:p>
                      <a:r>
                        <a:rPr lang="en-US" dirty="0" smtClean="0"/>
                        <a:t>1777-1790</a:t>
                      </a:r>
                      <a:endParaRPr lang="en-US" dirty="0"/>
                    </a:p>
                  </a:txBody>
                  <a:tcPr>
                    <a:solidFill>
                      <a:srgbClr val="00B0F0"/>
                    </a:solidFill>
                  </a:tcPr>
                </a:tc>
                <a:tc>
                  <a:txBody>
                    <a:bodyPr/>
                    <a:lstStyle/>
                    <a:p>
                      <a:r>
                        <a:rPr lang="en-US" dirty="0" smtClean="0"/>
                        <a:t>Montgomery</a:t>
                      </a:r>
                      <a:endParaRPr lang="en-US" dirty="0"/>
                    </a:p>
                  </a:txBody>
                  <a:tcPr>
                    <a:solidFill>
                      <a:srgbClr val="00B0F0"/>
                    </a:solidFill>
                  </a:tcPr>
                </a:tc>
                <a:tc>
                  <a:txBody>
                    <a:bodyPr/>
                    <a:lstStyle/>
                    <a:p>
                      <a:r>
                        <a:rPr lang="en-US" dirty="0" smtClean="0"/>
                        <a:t>Christiansburg (records from 1773)</a:t>
                      </a:r>
                      <a:endParaRPr lang="en-US" dirty="0"/>
                    </a:p>
                  </a:txBody>
                  <a:tcPr>
                    <a:solidFill>
                      <a:srgbClr val="00B0F0"/>
                    </a:solidFill>
                  </a:tcPr>
                </a:tc>
                <a:extLst>
                  <a:ext uri="{0D108BD9-81ED-4DB2-BD59-A6C34878D82A}">
                    <a16:rowId xmlns:a16="http://schemas.microsoft.com/office/drawing/2014/main" val="2950345778"/>
                  </a:ext>
                </a:extLst>
              </a:tr>
              <a:tr h="367333">
                <a:tc>
                  <a:txBody>
                    <a:bodyPr/>
                    <a:lstStyle/>
                    <a:p>
                      <a:r>
                        <a:rPr lang="en-US" dirty="0" smtClean="0"/>
                        <a:t>1790-1861</a:t>
                      </a:r>
                      <a:endParaRPr lang="en-US" dirty="0"/>
                    </a:p>
                  </a:txBody>
                  <a:tcPr>
                    <a:solidFill>
                      <a:srgbClr val="00B0F0"/>
                    </a:solidFill>
                  </a:tcPr>
                </a:tc>
                <a:tc>
                  <a:txBody>
                    <a:bodyPr/>
                    <a:lstStyle/>
                    <a:p>
                      <a:r>
                        <a:rPr lang="en-US" dirty="0" smtClean="0"/>
                        <a:t>Wythe</a:t>
                      </a:r>
                      <a:endParaRPr lang="en-US" dirty="0"/>
                    </a:p>
                  </a:txBody>
                  <a:tcPr>
                    <a:solidFill>
                      <a:srgbClr val="00B0F0"/>
                    </a:solidFill>
                  </a:tcPr>
                </a:tc>
                <a:tc>
                  <a:txBody>
                    <a:bodyPr/>
                    <a:lstStyle/>
                    <a:p>
                      <a:r>
                        <a:rPr lang="en-US" dirty="0" smtClean="0"/>
                        <a:t>Wytheville (part that became Bland)</a:t>
                      </a:r>
                      <a:endParaRPr lang="en-US" dirty="0"/>
                    </a:p>
                  </a:txBody>
                  <a:tcPr>
                    <a:solidFill>
                      <a:srgbClr val="00B0F0"/>
                    </a:solidFill>
                  </a:tcPr>
                </a:tc>
                <a:extLst>
                  <a:ext uri="{0D108BD9-81ED-4DB2-BD59-A6C34878D82A}">
                    <a16:rowId xmlns:a16="http://schemas.microsoft.com/office/drawing/2014/main" val="1829183748"/>
                  </a:ext>
                </a:extLst>
              </a:tr>
              <a:tr h="367333">
                <a:tc>
                  <a:txBody>
                    <a:bodyPr/>
                    <a:lstStyle/>
                    <a:p>
                      <a:r>
                        <a:rPr lang="en-US" dirty="0" smtClean="0"/>
                        <a:t>1800-1861</a:t>
                      </a:r>
                      <a:endParaRPr lang="en-US" dirty="0"/>
                    </a:p>
                  </a:txBody>
                  <a:tcPr>
                    <a:solidFill>
                      <a:srgbClr val="00B0F0"/>
                    </a:solidFill>
                  </a:tcPr>
                </a:tc>
                <a:tc>
                  <a:txBody>
                    <a:bodyPr/>
                    <a:lstStyle/>
                    <a:p>
                      <a:r>
                        <a:rPr lang="en-US" dirty="0" smtClean="0"/>
                        <a:t>Tazewell</a:t>
                      </a:r>
                      <a:endParaRPr lang="en-US" dirty="0"/>
                    </a:p>
                  </a:txBody>
                  <a:tcPr>
                    <a:solidFill>
                      <a:srgbClr val="00B0F0"/>
                    </a:solidFill>
                  </a:tcPr>
                </a:tc>
                <a:tc>
                  <a:txBody>
                    <a:bodyPr/>
                    <a:lstStyle/>
                    <a:p>
                      <a:r>
                        <a:rPr lang="en-US" dirty="0" smtClean="0"/>
                        <a:t>Tazewell</a:t>
                      </a:r>
                      <a:r>
                        <a:rPr lang="en-US" baseline="0" dirty="0" smtClean="0"/>
                        <a:t> (part that became Bland)</a:t>
                      </a:r>
                      <a:endParaRPr lang="en-US" dirty="0"/>
                    </a:p>
                  </a:txBody>
                  <a:tcPr>
                    <a:solidFill>
                      <a:srgbClr val="00B0F0"/>
                    </a:solidFill>
                  </a:tcPr>
                </a:tc>
                <a:extLst>
                  <a:ext uri="{0D108BD9-81ED-4DB2-BD59-A6C34878D82A}">
                    <a16:rowId xmlns:a16="http://schemas.microsoft.com/office/drawing/2014/main" val="842592554"/>
                  </a:ext>
                </a:extLst>
              </a:tr>
              <a:tr h="367333">
                <a:tc>
                  <a:txBody>
                    <a:bodyPr/>
                    <a:lstStyle/>
                    <a:p>
                      <a:r>
                        <a:rPr lang="en-US" dirty="0" smtClean="0"/>
                        <a:t>1806-1861</a:t>
                      </a:r>
                      <a:endParaRPr lang="en-US" dirty="0"/>
                    </a:p>
                  </a:txBody>
                  <a:tcPr>
                    <a:solidFill>
                      <a:srgbClr val="00B0F0"/>
                    </a:solidFill>
                  </a:tcPr>
                </a:tc>
                <a:tc>
                  <a:txBody>
                    <a:bodyPr/>
                    <a:lstStyle/>
                    <a:p>
                      <a:r>
                        <a:rPr lang="en-US" dirty="0" smtClean="0"/>
                        <a:t>Giles</a:t>
                      </a:r>
                      <a:endParaRPr lang="en-US" dirty="0"/>
                    </a:p>
                  </a:txBody>
                  <a:tcPr>
                    <a:solidFill>
                      <a:srgbClr val="00B0F0"/>
                    </a:solidFill>
                  </a:tcPr>
                </a:tc>
                <a:tc>
                  <a:txBody>
                    <a:bodyPr/>
                    <a:lstStyle/>
                    <a:p>
                      <a:r>
                        <a:rPr lang="en-US" dirty="0" smtClean="0"/>
                        <a:t>Pearisburg (part that became Bland)</a:t>
                      </a:r>
                      <a:endParaRPr lang="en-US" dirty="0"/>
                    </a:p>
                  </a:txBody>
                  <a:tcPr>
                    <a:solidFill>
                      <a:srgbClr val="00B0F0"/>
                    </a:solidFill>
                  </a:tcPr>
                </a:tc>
                <a:extLst>
                  <a:ext uri="{0D108BD9-81ED-4DB2-BD59-A6C34878D82A}">
                    <a16:rowId xmlns:a16="http://schemas.microsoft.com/office/drawing/2014/main" val="105940308"/>
                  </a:ext>
                </a:extLst>
              </a:tr>
            </a:tbl>
          </a:graphicData>
        </a:graphic>
      </p:graphicFrame>
    </p:spTree>
    <p:extLst>
      <p:ext uri="{BB962C8B-B14F-4D97-AF65-F5344CB8AC3E}">
        <p14:creationId xmlns:p14="http://schemas.microsoft.com/office/powerpoint/2010/main" val="32810434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512" y="161189"/>
            <a:ext cx="10058400" cy="1450757"/>
          </a:xfrm>
        </p:spPr>
        <p:txBody>
          <a:bodyPr>
            <a:normAutofit fontScale="90000"/>
          </a:bodyPr>
          <a:lstStyle/>
          <a:p>
            <a:pPr algn="ctr"/>
            <a:r>
              <a:rPr lang="en-US" sz="4000" b="1" dirty="0" smtClean="0"/>
              <a:t>Counties of Virginia</a:t>
            </a:r>
            <a:br>
              <a:rPr lang="en-US" sz="4000" b="1" dirty="0" smtClean="0"/>
            </a:br>
            <a:r>
              <a:rPr lang="en-US" sz="4000" b="1" dirty="0" smtClean="0"/>
              <a:t>Just Before of Bland County Was Formed</a:t>
            </a:r>
            <a:br>
              <a:rPr lang="en-US" sz="4000" b="1" dirty="0" smtClean="0"/>
            </a:br>
            <a:r>
              <a:rPr lang="en-US" sz="4000" b="1" dirty="0" smtClean="0"/>
              <a:t>Map of Virginia in 1860</a:t>
            </a:r>
            <a:endParaRPr lang="en-US" sz="4000" b="1" dirty="0"/>
          </a:p>
        </p:txBody>
      </p:sp>
      <p:pic>
        <p:nvPicPr>
          <p:cNvPr id="2052" name="Picture 4" descr="VA 1851-1860"/>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640273" y="1908890"/>
            <a:ext cx="6499299" cy="4297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19034" y="5641296"/>
            <a:ext cx="3365835" cy="369332"/>
          </a:xfrm>
          <a:prstGeom prst="rect">
            <a:avLst/>
          </a:prstGeom>
          <a:noFill/>
        </p:spPr>
        <p:txBody>
          <a:bodyPr wrap="square" rtlCol="0">
            <a:spAutoFit/>
          </a:bodyPr>
          <a:lstStyle/>
          <a:p>
            <a:r>
              <a:rPr lang="en-US" dirty="0" smtClean="0"/>
              <a:t>Virginia County Formation in 1860</a:t>
            </a:r>
            <a:endParaRPr lang="en-US" dirty="0"/>
          </a:p>
        </p:txBody>
      </p:sp>
      <p:sp>
        <p:nvSpPr>
          <p:cNvPr id="3" name="Right Arrow 2"/>
          <p:cNvSpPr/>
          <p:nvPr/>
        </p:nvSpPr>
        <p:spPr>
          <a:xfrm>
            <a:off x="4093028" y="5060389"/>
            <a:ext cx="348343"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51974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why did we need a County??</a:t>
            </a:r>
            <a:endParaRPr lang="en-US" dirty="0"/>
          </a:p>
        </p:txBody>
      </p:sp>
      <p:sp>
        <p:nvSpPr>
          <p:cNvPr id="4" name="TextBox 3"/>
          <p:cNvSpPr txBox="1"/>
          <p:nvPr/>
        </p:nvSpPr>
        <p:spPr>
          <a:xfrm>
            <a:off x="1097280" y="1964353"/>
            <a:ext cx="8708410" cy="5262979"/>
          </a:xfrm>
          <a:prstGeom prst="rect">
            <a:avLst/>
          </a:prstGeom>
          <a:noFill/>
        </p:spPr>
        <p:txBody>
          <a:bodyPr wrap="none" rtlCol="0">
            <a:spAutoFit/>
          </a:bodyPr>
          <a:lstStyle/>
          <a:p>
            <a:pPr marL="342900" indent="-342900">
              <a:buFont typeface="Wingdings" panose="05000000000000000000" pitchFamily="2" charset="2"/>
              <a:buChar char="Ø"/>
            </a:pPr>
            <a:r>
              <a:rPr lang="en-US" sz="2400" dirty="0" smtClean="0"/>
              <a:t>Took 3 days to go to the nearest Courthouse </a:t>
            </a:r>
          </a:p>
          <a:p>
            <a:pPr lvl="1"/>
            <a:r>
              <a:rPr lang="en-US" sz="2400" dirty="0" smtClean="0"/>
              <a:t>2 days of travel</a:t>
            </a:r>
          </a:p>
          <a:p>
            <a:pPr lvl="1"/>
            <a:r>
              <a:rPr lang="en-US" sz="2400" dirty="0" smtClean="0"/>
              <a:t>1 to transact business</a:t>
            </a:r>
          </a:p>
          <a:p>
            <a:endParaRPr lang="en-US" sz="2400" dirty="0"/>
          </a:p>
          <a:p>
            <a:pPr algn="just">
              <a:lnSpc>
                <a:spcPct val="100000"/>
              </a:lnSpc>
              <a:buFont typeface="Wingdings" panose="05000000000000000000" pitchFamily="2" charset="2"/>
              <a:buChar char="Ø"/>
            </a:pPr>
            <a:r>
              <a:rPr lang="en-US" sz="2400" dirty="0" smtClean="0"/>
              <a:t>Resentment </a:t>
            </a:r>
            <a:r>
              <a:rPr lang="en-US" sz="2400" dirty="0"/>
              <a:t>for paying taxes for benefits outside of the local area. </a:t>
            </a:r>
            <a:endParaRPr lang="en-US" sz="2400" dirty="0" smtClean="0"/>
          </a:p>
          <a:p>
            <a:pPr algn="just">
              <a:lnSpc>
                <a:spcPct val="100000"/>
              </a:lnSpc>
              <a:buFont typeface="Wingdings" panose="05000000000000000000" pitchFamily="2" charset="2"/>
              <a:buChar char="Ø"/>
            </a:pPr>
            <a:endParaRPr lang="en-US" sz="2400" dirty="0"/>
          </a:p>
          <a:p>
            <a:pPr marL="342900" indent="-342900">
              <a:buFont typeface="Wingdings" panose="05000000000000000000" pitchFamily="2" charset="2"/>
              <a:buChar char="Ø"/>
            </a:pPr>
            <a:r>
              <a:rPr lang="en-US" sz="2400" dirty="0"/>
              <a:t>Primitive Roads </a:t>
            </a:r>
          </a:p>
          <a:p>
            <a:r>
              <a:rPr lang="en-US" sz="2400" dirty="0"/>
              <a:t>	Walkers Creek Holston Turnpike (east to west)</a:t>
            </a:r>
          </a:p>
          <a:p>
            <a:r>
              <a:rPr lang="en-US" sz="2400" dirty="0"/>
              <a:t>	Raleigh Grayson Turnpike (south to north)</a:t>
            </a:r>
          </a:p>
          <a:p>
            <a:r>
              <a:rPr lang="en-US" sz="2400" dirty="0"/>
              <a:t>	Intersection was at Crab Orchard (now known as Bland) </a:t>
            </a:r>
          </a:p>
          <a:p>
            <a:pPr algn="just">
              <a:lnSpc>
                <a:spcPct val="100000"/>
              </a:lnSpc>
              <a:buFont typeface="Wingdings" panose="05000000000000000000" pitchFamily="2" charset="2"/>
              <a:buChar char="Ø"/>
            </a:pPr>
            <a:endParaRPr lang="en-US" sz="2400" dirty="0" smtClean="0"/>
          </a:p>
          <a:p>
            <a:pPr algn="just">
              <a:lnSpc>
                <a:spcPct val="100000"/>
              </a:lnSpc>
              <a:buFont typeface="Wingdings" panose="05000000000000000000" pitchFamily="2" charset="2"/>
              <a:buChar char="Ø"/>
            </a:pPr>
            <a:endParaRPr lang="en-US" sz="2400" dirty="0"/>
          </a:p>
          <a:p>
            <a:endParaRPr lang="en-US" sz="2400" dirty="0" smtClean="0"/>
          </a:p>
          <a:p>
            <a:r>
              <a:rPr lang="en-US" sz="2400" dirty="0" smtClean="0"/>
              <a:t> </a:t>
            </a:r>
            <a:endParaRPr lang="en-US" dirty="0"/>
          </a:p>
        </p:txBody>
      </p:sp>
    </p:spTree>
    <p:extLst>
      <p:ext uri="{BB962C8B-B14F-4D97-AF65-F5344CB8AC3E}">
        <p14:creationId xmlns:p14="http://schemas.microsoft.com/office/powerpoint/2010/main" val="18444277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58537" y="-644478"/>
            <a:ext cx="10058400" cy="1419542"/>
          </a:xfrm>
        </p:spPr>
        <p:txBody>
          <a:bodyPr/>
          <a:lstStyle/>
          <a:p>
            <a:r>
              <a:rPr lang="en-US" dirty="0" smtClean="0"/>
              <a:t>Primitive Roads at the time of Formation</a:t>
            </a:r>
            <a:endParaRPr lang="en-US" dirty="0"/>
          </a:p>
        </p:txBody>
      </p:sp>
      <p:pic>
        <p:nvPicPr>
          <p:cNvPr id="3" name="Picture 2"/>
          <p:cNvPicPr>
            <a:picLocks noChangeAspect="1"/>
          </p:cNvPicPr>
          <p:nvPr/>
        </p:nvPicPr>
        <p:blipFill>
          <a:blip r:embed="rId2"/>
          <a:stretch>
            <a:fillRect/>
          </a:stretch>
        </p:blipFill>
        <p:spPr>
          <a:xfrm>
            <a:off x="348342" y="709113"/>
            <a:ext cx="9080823" cy="5120640"/>
          </a:xfrm>
          <a:prstGeom prst="rect">
            <a:avLst/>
          </a:prstGeom>
        </p:spPr>
      </p:pic>
      <p:sp>
        <p:nvSpPr>
          <p:cNvPr id="4" name="TextBox 3"/>
          <p:cNvSpPr txBox="1"/>
          <p:nvPr/>
        </p:nvSpPr>
        <p:spPr>
          <a:xfrm>
            <a:off x="9527018" y="1949360"/>
            <a:ext cx="2403566" cy="1754326"/>
          </a:xfrm>
          <a:prstGeom prst="rect">
            <a:avLst/>
          </a:prstGeom>
          <a:noFill/>
        </p:spPr>
        <p:txBody>
          <a:bodyPr wrap="square" rtlCol="0">
            <a:spAutoFit/>
          </a:bodyPr>
          <a:lstStyle/>
          <a:p>
            <a:r>
              <a:rPr lang="en-US" b="1" dirty="0" smtClean="0">
                <a:solidFill>
                  <a:srgbClr val="FF0000"/>
                </a:solidFill>
              </a:rPr>
              <a:t>Red Route=Raleigh/ Grayson Turnpike</a:t>
            </a:r>
            <a:endParaRPr lang="en-US" b="1" dirty="0">
              <a:solidFill>
                <a:srgbClr val="FF0000"/>
              </a:solidFill>
            </a:endParaRPr>
          </a:p>
          <a:p>
            <a:r>
              <a:rPr lang="en-US" b="1" dirty="0" smtClean="0">
                <a:solidFill>
                  <a:srgbClr val="FF0000"/>
                </a:solidFill>
              </a:rPr>
              <a:t>(route:  Raleigh County WV (Beckley)  to Grayson County VA (Independence)</a:t>
            </a:r>
            <a:endParaRPr lang="en-US" b="1" dirty="0">
              <a:solidFill>
                <a:srgbClr val="FF0000"/>
              </a:solidFill>
            </a:endParaRPr>
          </a:p>
        </p:txBody>
      </p:sp>
      <p:sp>
        <p:nvSpPr>
          <p:cNvPr id="5" name="TextBox 4"/>
          <p:cNvSpPr txBox="1"/>
          <p:nvPr/>
        </p:nvSpPr>
        <p:spPr>
          <a:xfrm>
            <a:off x="9527018" y="4106367"/>
            <a:ext cx="2623497" cy="1200329"/>
          </a:xfrm>
          <a:prstGeom prst="rect">
            <a:avLst/>
          </a:prstGeom>
          <a:noFill/>
        </p:spPr>
        <p:txBody>
          <a:bodyPr wrap="square" rtlCol="0">
            <a:spAutoFit/>
          </a:bodyPr>
          <a:lstStyle/>
          <a:p>
            <a:r>
              <a:rPr lang="en-US" b="1" dirty="0" smtClean="0">
                <a:solidFill>
                  <a:srgbClr val="1317AD"/>
                </a:solidFill>
              </a:rPr>
              <a:t>Blue Route =Walkers Creek (Giles County) /Holston Turnpike (Smyth County)</a:t>
            </a:r>
            <a:endParaRPr lang="en-US" b="1" dirty="0">
              <a:solidFill>
                <a:srgbClr val="1317AD"/>
              </a:solidFill>
            </a:endParaRPr>
          </a:p>
        </p:txBody>
      </p:sp>
      <p:sp>
        <p:nvSpPr>
          <p:cNvPr id="6" name="TextBox 5"/>
          <p:cNvSpPr txBox="1"/>
          <p:nvPr/>
        </p:nvSpPr>
        <p:spPr>
          <a:xfrm>
            <a:off x="267359" y="5914754"/>
            <a:ext cx="9473684" cy="369332"/>
          </a:xfrm>
          <a:prstGeom prst="rect">
            <a:avLst/>
          </a:prstGeom>
          <a:noFill/>
        </p:spPr>
        <p:txBody>
          <a:bodyPr wrap="none" rtlCol="0">
            <a:spAutoFit/>
          </a:bodyPr>
          <a:lstStyle/>
          <a:p>
            <a:r>
              <a:rPr lang="en-US" b="1" i="1" dirty="0" smtClean="0"/>
              <a:t>These roads were very narrow, unpaved, foot or horsepaths, barely room for a wagon or carriage.</a:t>
            </a:r>
            <a:endParaRPr lang="en-US" b="1" i="1" dirty="0"/>
          </a:p>
        </p:txBody>
      </p:sp>
    </p:spTree>
    <p:extLst>
      <p:ext uri="{BB962C8B-B14F-4D97-AF65-F5344CB8AC3E}">
        <p14:creationId xmlns:p14="http://schemas.microsoft.com/office/powerpoint/2010/main" val="13893045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3894" y="-434975"/>
            <a:ext cx="12192000" cy="1450975"/>
          </a:xfrm>
        </p:spPr>
        <p:txBody>
          <a:bodyPr>
            <a:normAutofit/>
          </a:bodyPr>
          <a:lstStyle/>
          <a:p>
            <a:pPr algn="ctr"/>
            <a:r>
              <a:rPr lang="en-US" sz="2400" b="1" i="1" dirty="0" smtClean="0">
                <a:latin typeface="+mn-lt"/>
              </a:rPr>
              <a:t>One Man’s Difficult Travel To Conduct County Business</a:t>
            </a:r>
            <a:br>
              <a:rPr lang="en-US" sz="2400" b="1" i="1" dirty="0" smtClean="0">
                <a:latin typeface="+mn-lt"/>
              </a:rPr>
            </a:br>
            <a:r>
              <a:rPr lang="en-US" sz="2400" b="1" i="1" dirty="0" smtClean="0">
                <a:latin typeface="+mn-lt"/>
              </a:rPr>
              <a:t>NoBusiness to Pearisburg</a:t>
            </a:r>
            <a:r>
              <a:rPr lang="en-US" sz="2400" i="1" dirty="0" smtClean="0">
                <a:latin typeface="+mn-lt"/>
              </a:rPr>
              <a:t/>
            </a:r>
            <a:br>
              <a:rPr lang="en-US" sz="2400" i="1" dirty="0" smtClean="0">
                <a:latin typeface="+mn-lt"/>
              </a:rPr>
            </a:br>
            <a:r>
              <a:rPr lang="en-US" sz="2400" b="1" i="1" dirty="0" smtClean="0">
                <a:latin typeface="+mn-lt"/>
              </a:rPr>
              <a:t>August Wesendonck</a:t>
            </a:r>
            <a:endParaRPr lang="en-US" sz="2400" b="1" i="1" dirty="0">
              <a:latin typeface="+mn-lt"/>
            </a:endParaRPr>
          </a:p>
        </p:txBody>
      </p:sp>
      <p:sp>
        <p:nvSpPr>
          <p:cNvPr id="3" name="Content Placeholder 2"/>
          <p:cNvSpPr>
            <a:spLocks noGrp="1"/>
          </p:cNvSpPr>
          <p:nvPr>
            <p:ph idx="4294967295"/>
          </p:nvPr>
        </p:nvSpPr>
        <p:spPr>
          <a:xfrm>
            <a:off x="0" y="1057374"/>
            <a:ext cx="12168983" cy="4111575"/>
          </a:xfrm>
        </p:spPr>
        <p:txBody>
          <a:bodyPr>
            <a:normAutofit/>
          </a:bodyPr>
          <a:lstStyle/>
          <a:p>
            <a:pPr algn="just"/>
            <a:r>
              <a:rPr lang="en-US" sz="1800" b="1" dirty="0" smtClean="0">
                <a:solidFill>
                  <a:schemeClr val="tx1"/>
                </a:solidFill>
              </a:rPr>
              <a:t>The </a:t>
            </a:r>
            <a:r>
              <a:rPr lang="en-US" sz="1800" b="1" dirty="0">
                <a:solidFill>
                  <a:schemeClr val="tx1"/>
                </a:solidFill>
              </a:rPr>
              <a:t>push to create Bland County resulted from popular dissatisfaction with the distances required to travel to the various county seats in the area. The distances and the difficult mountain trails created a significant hardship for those needing to conduct legal affairs. </a:t>
            </a:r>
            <a:r>
              <a:rPr lang="en-US" sz="1800" b="1" dirty="0" smtClean="0">
                <a:solidFill>
                  <a:schemeClr val="tx1"/>
                </a:solidFill>
              </a:rPr>
              <a:t> August Wesendonck lived in NoBusiness, Giles County, approximately 25 Miles from county courthouse in Pearisburg.  The trip required an overnight stay at the Western Hotel in Pearisburg.  After Bland County was formed, he only needed to travel 10 miles to Bland Court House.</a:t>
            </a:r>
            <a:endParaRPr lang="en-US" sz="1800" b="1" baseline="30000" dirty="0">
              <a:solidFill>
                <a:schemeClr val="tx1"/>
              </a:solidFill>
            </a:endParaRPr>
          </a:p>
        </p:txBody>
      </p:sp>
      <p:pic>
        <p:nvPicPr>
          <p:cNvPr id="4" name="Picture 4" descr="F:\CluxiPics\Cluxi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96" t="8604" r="8635" b="5884"/>
          <a:stretch/>
        </p:blipFill>
        <p:spPr bwMode="auto">
          <a:xfrm>
            <a:off x="103565" y="2519419"/>
            <a:ext cx="3840480" cy="2983740"/>
          </a:xfrm>
          <a:prstGeom prst="rect">
            <a:avLst/>
          </a:prstGeom>
          <a:ln/>
        </p:spPr>
        <p:style>
          <a:lnRef idx="2">
            <a:schemeClr val="dk1"/>
          </a:lnRef>
          <a:fillRef idx="1">
            <a:schemeClr val="lt1"/>
          </a:fillRef>
          <a:effectRef idx="0">
            <a:schemeClr val="dk1"/>
          </a:effectRef>
          <a:fontRef idx="minor">
            <a:schemeClr val="dk1"/>
          </a:fontRef>
        </p:style>
      </p:pic>
      <p:sp>
        <p:nvSpPr>
          <p:cNvPr id="5" name="TextBox 4"/>
          <p:cNvSpPr txBox="1"/>
          <p:nvPr/>
        </p:nvSpPr>
        <p:spPr>
          <a:xfrm>
            <a:off x="3108453" y="5628379"/>
            <a:ext cx="4101972" cy="707886"/>
          </a:xfrm>
          <a:prstGeom prst="rect">
            <a:avLst/>
          </a:prstGeom>
          <a:noFill/>
        </p:spPr>
        <p:txBody>
          <a:bodyPr wrap="square" rtlCol="0">
            <a:spAutoFit/>
          </a:bodyPr>
          <a:lstStyle/>
          <a:p>
            <a:pPr lvl="3" algn="ctr"/>
            <a:r>
              <a:rPr lang="en-US" sz="1400" b="1" i="1" dirty="0"/>
              <a:t>Giles County, </a:t>
            </a:r>
            <a:r>
              <a:rPr lang="en-US" sz="1400" b="1" i="1" dirty="0" smtClean="0"/>
              <a:t>Virginia Courthouse </a:t>
            </a:r>
            <a:r>
              <a:rPr lang="en-US" sz="1400" b="1" i="1" dirty="0"/>
              <a:t>(circa 1865)</a:t>
            </a:r>
            <a:endParaRPr lang="en-US" sz="1400" i="1" dirty="0"/>
          </a:p>
          <a:p>
            <a:pPr lvl="3" algn="ctr"/>
            <a:r>
              <a:rPr lang="en-US" sz="1200" b="1" i="1" dirty="0"/>
              <a:t> (Painting by Kate </a:t>
            </a:r>
            <a:r>
              <a:rPr lang="en-US" sz="1200" b="1" i="1" dirty="0" smtClean="0"/>
              <a:t>Delaney </a:t>
            </a:r>
            <a:endParaRPr lang="en-US" sz="1200" i="1" dirty="0"/>
          </a:p>
        </p:txBody>
      </p:sp>
      <p:pic>
        <p:nvPicPr>
          <p:cNvPr id="7" name="Picture 6"/>
          <p:cNvPicPr>
            <a:picLocks noChangeAspect="1"/>
          </p:cNvPicPr>
          <p:nvPr/>
        </p:nvPicPr>
        <p:blipFill>
          <a:blip r:embed="rId3"/>
          <a:stretch>
            <a:fillRect/>
          </a:stretch>
        </p:blipFill>
        <p:spPr>
          <a:xfrm>
            <a:off x="4004584" y="2519419"/>
            <a:ext cx="3918690" cy="3108960"/>
          </a:xfrm>
          <a:prstGeom prst="rect">
            <a:avLst/>
          </a:prstGeom>
        </p:spPr>
      </p:pic>
      <p:pic>
        <p:nvPicPr>
          <p:cNvPr id="8" name="Picture 7"/>
          <p:cNvPicPr>
            <a:picLocks noChangeAspect="1"/>
          </p:cNvPicPr>
          <p:nvPr/>
        </p:nvPicPr>
        <p:blipFill>
          <a:blip r:embed="rId4"/>
          <a:stretch>
            <a:fillRect/>
          </a:stretch>
        </p:blipFill>
        <p:spPr>
          <a:xfrm>
            <a:off x="7983813" y="2519419"/>
            <a:ext cx="4033932" cy="2926080"/>
          </a:xfrm>
          <a:prstGeom prst="rect">
            <a:avLst/>
          </a:prstGeom>
        </p:spPr>
      </p:pic>
      <p:sp>
        <p:nvSpPr>
          <p:cNvPr id="9" name="TextBox 8"/>
          <p:cNvSpPr txBox="1"/>
          <p:nvPr/>
        </p:nvSpPr>
        <p:spPr>
          <a:xfrm>
            <a:off x="8313576" y="5674545"/>
            <a:ext cx="3504742" cy="738664"/>
          </a:xfrm>
          <a:prstGeom prst="rect">
            <a:avLst/>
          </a:prstGeom>
          <a:noFill/>
        </p:spPr>
        <p:txBody>
          <a:bodyPr wrap="none" rtlCol="0">
            <a:spAutoFit/>
          </a:bodyPr>
          <a:lstStyle/>
          <a:p>
            <a:r>
              <a:rPr lang="en-US" sz="1400" b="1" i="1" dirty="0"/>
              <a:t>Western Hotel in Pearisburg, VA (circa 1850) </a:t>
            </a:r>
            <a:endParaRPr lang="en-US" sz="1400" b="1" i="1" dirty="0" smtClean="0"/>
          </a:p>
          <a:p>
            <a:pPr algn="ctr"/>
            <a:r>
              <a:rPr lang="en-US" sz="1200" b="1" i="1" dirty="0" smtClean="0"/>
              <a:t>(Mural </a:t>
            </a:r>
            <a:r>
              <a:rPr lang="en-US" sz="1200" b="1" i="1" dirty="0"/>
              <a:t>by Jane </a:t>
            </a:r>
            <a:r>
              <a:rPr lang="en-US" sz="1200" b="1" i="1" dirty="0" smtClean="0"/>
              <a:t>Bode)</a:t>
            </a:r>
            <a:endParaRPr lang="en-US" sz="1200" dirty="0"/>
          </a:p>
          <a:p>
            <a:pPr algn="ctr"/>
            <a:endParaRPr lang="en-US" sz="1600" dirty="0"/>
          </a:p>
        </p:txBody>
      </p:sp>
      <p:sp>
        <p:nvSpPr>
          <p:cNvPr id="10" name="TextBox 9"/>
          <p:cNvSpPr txBox="1"/>
          <p:nvPr/>
        </p:nvSpPr>
        <p:spPr>
          <a:xfrm>
            <a:off x="568482" y="5669753"/>
            <a:ext cx="2788584" cy="523220"/>
          </a:xfrm>
          <a:prstGeom prst="rect">
            <a:avLst/>
          </a:prstGeom>
          <a:noFill/>
        </p:spPr>
        <p:txBody>
          <a:bodyPr wrap="none" rtlCol="0">
            <a:spAutoFit/>
          </a:bodyPr>
          <a:lstStyle/>
          <a:p>
            <a:r>
              <a:rPr lang="en-US" sz="1400" b="1" i="1" dirty="0" smtClean="0"/>
              <a:t>Cluxi, home of August Wesendonck</a:t>
            </a:r>
          </a:p>
          <a:p>
            <a:r>
              <a:rPr lang="en-US" sz="1400" b="1" i="1" dirty="0" smtClean="0"/>
              <a:t>Nobusiness, Bland County, VA</a:t>
            </a:r>
            <a:endParaRPr lang="en-US" sz="1400" b="1" i="1" dirty="0"/>
          </a:p>
        </p:txBody>
      </p:sp>
    </p:spTree>
    <p:extLst>
      <p:ext uri="{BB962C8B-B14F-4D97-AF65-F5344CB8AC3E}">
        <p14:creationId xmlns:p14="http://schemas.microsoft.com/office/powerpoint/2010/main" val="5434532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t>The First Efforts to Form Bland County</a:t>
            </a:r>
            <a:r>
              <a:rPr lang="en-US" dirty="0" smtClean="0"/>
              <a:t> </a:t>
            </a:r>
            <a:r>
              <a:rPr lang="en-US" i="1" dirty="0" smtClean="0"/>
              <a:t>1850-1860</a:t>
            </a:r>
            <a:endParaRPr lang="en-US" i="1" dirty="0"/>
          </a:p>
        </p:txBody>
      </p:sp>
      <p:sp>
        <p:nvSpPr>
          <p:cNvPr id="3" name="Content Placeholder 2"/>
          <p:cNvSpPr>
            <a:spLocks noGrp="1"/>
          </p:cNvSpPr>
          <p:nvPr>
            <p:ph idx="1"/>
          </p:nvPr>
        </p:nvSpPr>
        <p:spPr>
          <a:xfrm>
            <a:off x="409304" y="1889277"/>
            <a:ext cx="7336970" cy="4023360"/>
          </a:xfrm>
        </p:spPr>
        <p:txBody>
          <a:bodyPr>
            <a:normAutofit/>
          </a:bodyPr>
          <a:lstStyle/>
          <a:p>
            <a:pPr marL="0" indent="0" algn="just">
              <a:lnSpc>
                <a:spcPct val="100000"/>
              </a:lnSpc>
              <a:buNone/>
            </a:pPr>
            <a:r>
              <a:rPr lang="en-US" b="1" dirty="0"/>
              <a:t>Efforts began as early as 1850</a:t>
            </a:r>
          </a:p>
          <a:p>
            <a:pPr marL="0" indent="0" algn="just">
              <a:lnSpc>
                <a:spcPct val="100000"/>
              </a:lnSpc>
              <a:buNone/>
            </a:pPr>
            <a:r>
              <a:rPr lang="en-US" b="1" dirty="0" smtClean="0"/>
              <a:t>Successful Petitions </a:t>
            </a:r>
            <a:r>
              <a:rPr lang="en-US" b="1" dirty="0"/>
              <a:t>from 3 counties </a:t>
            </a:r>
            <a:r>
              <a:rPr lang="en-US" b="1" dirty="0" smtClean="0"/>
              <a:t>(Giles</a:t>
            </a:r>
            <a:r>
              <a:rPr lang="en-US" b="1" dirty="0"/>
              <a:t>, Tazewell, </a:t>
            </a:r>
            <a:r>
              <a:rPr lang="en-US" b="1" dirty="0" smtClean="0"/>
              <a:t>Wythe) were submitted </a:t>
            </a:r>
            <a:r>
              <a:rPr lang="en-US" b="1" dirty="0"/>
              <a:t>to the General </a:t>
            </a:r>
            <a:r>
              <a:rPr lang="en-US" b="1" dirty="0" smtClean="0"/>
              <a:t>Assembly on </a:t>
            </a:r>
            <a:r>
              <a:rPr lang="en-US" b="1" dirty="0"/>
              <a:t>December 5, 1859</a:t>
            </a:r>
            <a:r>
              <a:rPr lang="en-US" b="1" dirty="0" smtClean="0"/>
              <a:t>.</a:t>
            </a:r>
          </a:p>
          <a:p>
            <a:pPr marL="0" indent="0" algn="just">
              <a:lnSpc>
                <a:spcPct val="100000"/>
              </a:lnSpc>
              <a:buNone/>
            </a:pPr>
            <a:r>
              <a:rPr lang="en-US" b="1" dirty="0" smtClean="0"/>
              <a:t>However, </a:t>
            </a:r>
            <a:endParaRPr lang="en-US" b="1" dirty="0"/>
          </a:p>
          <a:p>
            <a:pPr lvl="1" algn="just">
              <a:buFont typeface="Wingdings" panose="05000000000000000000" pitchFamily="2" charset="2"/>
              <a:buChar char="Ø"/>
            </a:pPr>
            <a:r>
              <a:rPr lang="en-US" dirty="0" smtClean="0"/>
              <a:t>Two </a:t>
            </a:r>
            <a:r>
              <a:rPr lang="en-US" dirty="0"/>
              <a:t>areas presented petitions to be excluded:  southern edge, e. g. Little Creek area (closer to Wythe County Courthouse)  and northwestern area, e. g., Laurel Fork area (closer to Tazewell Courthouse).  </a:t>
            </a:r>
            <a:endParaRPr lang="en-US" dirty="0" smtClean="0"/>
          </a:p>
          <a:p>
            <a:pPr lvl="1" algn="just">
              <a:buFont typeface="Wingdings" panose="05000000000000000000" pitchFamily="2" charset="2"/>
              <a:buChar char="Ø"/>
            </a:pPr>
            <a:endParaRPr lang="en-US" dirty="0" smtClean="0"/>
          </a:p>
          <a:p>
            <a:pPr lvl="1" algn="just">
              <a:buFont typeface="Wingdings" panose="05000000000000000000" pitchFamily="2" charset="2"/>
              <a:buChar char="Ø"/>
            </a:pPr>
            <a:r>
              <a:rPr lang="en-US" dirty="0" smtClean="0"/>
              <a:t>Petition </a:t>
            </a:r>
            <a:r>
              <a:rPr lang="en-US" dirty="0"/>
              <a:t>from objecting residents of Tazewell County voted against petition in 1860.  Majority voted </a:t>
            </a:r>
            <a:r>
              <a:rPr lang="en-US" b="1" i="1" dirty="0"/>
              <a:t>NOT</a:t>
            </a:r>
            <a:r>
              <a:rPr lang="en-US" dirty="0"/>
              <a:t> to be included, but the act included them anyway.</a:t>
            </a:r>
          </a:p>
          <a:p>
            <a:pPr algn="just"/>
            <a:endParaRPr lang="en-US" dirty="0"/>
          </a:p>
        </p:txBody>
      </p:sp>
      <p:pic>
        <p:nvPicPr>
          <p:cNvPr id="4" name="Picture 3"/>
          <p:cNvPicPr>
            <a:picLocks noChangeAspect="1"/>
          </p:cNvPicPr>
          <p:nvPr/>
        </p:nvPicPr>
        <p:blipFill>
          <a:blip r:embed="rId3"/>
          <a:stretch>
            <a:fillRect/>
          </a:stretch>
        </p:blipFill>
        <p:spPr>
          <a:xfrm>
            <a:off x="7958823" y="2300757"/>
            <a:ext cx="3839291" cy="3200400"/>
          </a:xfrm>
          <a:prstGeom prst="rect">
            <a:avLst/>
          </a:prstGeom>
        </p:spPr>
      </p:pic>
    </p:spTree>
    <p:extLst>
      <p:ext uri="{BB962C8B-B14F-4D97-AF65-F5344CB8AC3E}">
        <p14:creationId xmlns:p14="http://schemas.microsoft.com/office/powerpoint/2010/main" val="6847754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33643" y="801098"/>
            <a:ext cx="7975411" cy="661987"/>
          </a:xfrm>
        </p:spPr>
        <p:txBody>
          <a:bodyPr>
            <a:noAutofit/>
          </a:bodyPr>
          <a:lstStyle/>
          <a:p>
            <a:pPr algn="ctr"/>
            <a:r>
              <a:rPr lang="en-US" sz="3200" b="1" dirty="0" smtClean="0"/>
              <a:t>3 Petitions to Form Bland County</a:t>
            </a:r>
            <a:br>
              <a:rPr lang="en-US" sz="3200" b="1" dirty="0" smtClean="0"/>
            </a:br>
            <a:r>
              <a:rPr lang="en-US" sz="3200" b="1" dirty="0" smtClean="0"/>
              <a:t>Submitted to the VA General Assembly</a:t>
            </a:r>
            <a:br>
              <a:rPr lang="en-US" sz="3200" b="1" dirty="0" smtClean="0"/>
            </a:br>
            <a:r>
              <a:rPr lang="en-US" sz="3200" b="1" dirty="0" smtClean="0"/>
              <a:t>December 5 1859</a:t>
            </a:r>
            <a:endParaRPr lang="en-US" sz="3200" b="1" dirty="0"/>
          </a:p>
        </p:txBody>
      </p:sp>
      <p:pic>
        <p:nvPicPr>
          <p:cNvPr id="3074" name="Picture 1" descr="F:\HPSCANS\scan0009.jpg"/>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76200" y="801098"/>
            <a:ext cx="3980598" cy="5209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144273" y="1601753"/>
            <a:ext cx="7354152" cy="4410182"/>
          </a:xfrm>
          <a:prstGeom prst="rect">
            <a:avLst/>
          </a:prstGeom>
        </p:spPr>
        <p:txBody>
          <a:bodyPr wrap="square">
            <a:spAutoFit/>
          </a:bodyPr>
          <a:lstStyle/>
          <a:p>
            <a:pPr algn="ctr">
              <a:lnSpc>
                <a:spcPct val="115000"/>
              </a:lnSpc>
              <a:spcAft>
                <a:spcPts val="1000"/>
              </a:spcAft>
            </a:pPr>
            <a:r>
              <a:rPr lang="en-US" sz="1100" b="1" dirty="0" smtClean="0">
                <a:latin typeface="Tahoma" panose="020B0604030504040204" pitchFamily="34" charset="0"/>
                <a:ea typeface="Calibri" panose="020F0502020204030204" pitchFamily="34" charset="0"/>
                <a:cs typeface="Times New Roman" panose="02020603050405020304" pitchFamily="18" charset="0"/>
              </a:rPr>
              <a:t>TEXT OF THE PETITION FROM 3 COUNTIES TO FORM BLAND COUNTY</a:t>
            </a:r>
          </a:p>
          <a:p>
            <a:pPr algn="just">
              <a:lnSpc>
                <a:spcPct val="115000"/>
              </a:lnSpc>
              <a:spcAft>
                <a:spcPts val="1000"/>
              </a:spcAft>
            </a:pPr>
            <a:r>
              <a:rPr lang="en-US" sz="1100" dirty="0" smtClean="0">
                <a:latin typeface="Tahoma" panose="020B0604030504040204" pitchFamily="34" charset="0"/>
                <a:ea typeface="Calibri" panose="020F0502020204030204" pitchFamily="34" charset="0"/>
                <a:cs typeface="Times New Roman" panose="02020603050405020304" pitchFamily="18" charset="0"/>
              </a:rPr>
              <a:t>To the honorable Legislature of Virginia your petitioners the undersigned citizens and voters of the county of (</a:t>
            </a:r>
            <a:r>
              <a:rPr lang="en-US" sz="1100" b="1" dirty="0" smtClean="0">
                <a:latin typeface="Tahoma" panose="020B0604030504040204" pitchFamily="34" charset="0"/>
                <a:ea typeface="Calibri" panose="020F0502020204030204" pitchFamily="34" charset="0"/>
                <a:cs typeface="Times New Roman" panose="02020603050405020304" pitchFamily="18" charset="0"/>
              </a:rPr>
              <a:t>Giles, Tazewell, Wythe</a:t>
            </a:r>
            <a:r>
              <a:rPr lang="en-US" sz="1100" dirty="0" smtClean="0">
                <a:latin typeface="Tahoma" panose="020B0604030504040204" pitchFamily="34" charset="0"/>
                <a:ea typeface="Calibri" panose="020F0502020204030204" pitchFamily="34" charset="0"/>
                <a:cs typeface="Times New Roman" panose="02020603050405020304" pitchFamily="18" charset="0"/>
              </a:rPr>
              <a:t>) residing within the bounds of the proposed new county (mentioned below) respectfully make known their wishes and petitions to your honorable body for a redress of grievances.  Your petitioners beg leave to represent that they labor under considerable inconvenience in consequence of having to travel long distance to get to their courthouse.  They therefore pray that a new county be formed of parts of Wythe, Tazewell and Giles Counties bounded as follows, to wit:  </a:t>
            </a:r>
            <a:r>
              <a:rPr lang="en-US" sz="1100" b="1" dirty="0" smtClean="0">
                <a:latin typeface="Tahoma" panose="020B0604030504040204" pitchFamily="34" charset="0"/>
                <a:ea typeface="Calibri" panose="020F0502020204030204" pitchFamily="34" charset="0"/>
                <a:cs typeface="Times New Roman" panose="02020603050405020304" pitchFamily="18" charset="0"/>
              </a:rPr>
              <a:t>Beginning on the top of Walkers Little Mountain at the line between Wythe and Pulaski and running northward with said line to the top of Walkers Big Mountain thence Eastward along top of same to a point opposite the mouth of Kimberling Creek, thence northward to the top of East River Mountain two miles east of the Tazewell and Giles line so as to leave Madison Allen's in the County of Giles, thence with top of said mountain westward to a point opposite George Steele on Clear Fork, thence square across to the top of Rich Mountain and westward along same so far as to include the settlement on Wolf Creek, thence across to the top of Garden Mountain with same Eastward, Southward &amp; Westward to a point opposite the Smyth County line.  Thence with said line to top of Walkers Big Mountain, thence Eastward along same to a point opposite the head waters of Walkers Little Mountain and eastward with same to the beginning.</a:t>
            </a:r>
          </a:p>
          <a:p>
            <a:pPr algn="just">
              <a:lnSpc>
                <a:spcPct val="115000"/>
              </a:lnSpc>
              <a:spcAft>
                <a:spcPts val="1000"/>
              </a:spcAft>
            </a:pPr>
            <a:r>
              <a:rPr lang="en-US" sz="1300" i="1" dirty="0" smtClean="0">
                <a:latin typeface="Tahoma" panose="020B0604030504040204" pitchFamily="34" charset="0"/>
                <a:ea typeface="Calibri" panose="020F0502020204030204" pitchFamily="34" charset="0"/>
                <a:cs typeface="Times New Roman" panose="02020603050405020304" pitchFamily="18" charset="0"/>
              </a:rPr>
              <a:t>Signed</a:t>
            </a:r>
            <a:r>
              <a:rPr lang="en-US" sz="1300" b="1" i="1" dirty="0">
                <a:latin typeface="Tahoma" panose="020B0604030504040204" pitchFamily="34" charset="0"/>
                <a:ea typeface="Calibri" panose="020F0502020204030204" pitchFamily="34" charset="0"/>
                <a:cs typeface="Times New Roman" panose="02020603050405020304" pitchFamily="18" charset="0"/>
              </a:rPr>
              <a:t>: Jackson Obenchain</a:t>
            </a:r>
            <a:r>
              <a:rPr lang="en-US" sz="1300" i="1" dirty="0">
                <a:latin typeface="Tahoma" panose="020B0604030504040204" pitchFamily="34" charset="0"/>
                <a:ea typeface="Calibri" panose="020F0502020204030204" pitchFamily="34" charset="0"/>
                <a:cs typeface="Times New Roman" panose="02020603050405020304" pitchFamily="18" charset="0"/>
              </a:rPr>
              <a:t> (and </a:t>
            </a:r>
            <a:r>
              <a:rPr lang="en-US" sz="1300" b="1" i="1" dirty="0" smtClean="0">
                <a:latin typeface="Tahoma" panose="020B0604030504040204" pitchFamily="34" charset="0"/>
                <a:ea typeface="Calibri" panose="020F0502020204030204" pitchFamily="34" charset="0"/>
                <a:cs typeface="Times New Roman" panose="02020603050405020304" pitchFamily="18" charset="0"/>
              </a:rPr>
              <a:t>31</a:t>
            </a:r>
            <a:r>
              <a:rPr lang="en-US" sz="1300" i="1" dirty="0" smtClean="0">
                <a:latin typeface="Tahoma" panose="020B0604030504040204" pitchFamily="34" charset="0"/>
                <a:ea typeface="Calibri" panose="020F0502020204030204" pitchFamily="34" charset="0"/>
                <a:cs typeface="Times New Roman" panose="02020603050405020304" pitchFamily="18" charset="0"/>
              </a:rPr>
              <a:t> </a:t>
            </a:r>
            <a:r>
              <a:rPr lang="en-US" sz="1300" i="1" dirty="0">
                <a:latin typeface="Tahoma" panose="020B0604030504040204" pitchFamily="34" charset="0"/>
                <a:ea typeface="Calibri" panose="020F0502020204030204" pitchFamily="34" charset="0"/>
                <a:cs typeface="Times New Roman" panose="02020603050405020304" pitchFamily="18" charset="0"/>
              </a:rPr>
              <a:t>other </a:t>
            </a:r>
            <a:r>
              <a:rPr lang="en-US" sz="1300" i="1" dirty="0" smtClean="0">
                <a:latin typeface="Tahoma" panose="020B0604030504040204" pitchFamily="34" charset="0"/>
                <a:ea typeface="Calibri" panose="020F0502020204030204" pitchFamily="34" charset="0"/>
                <a:cs typeface="Times New Roman" panose="02020603050405020304" pitchFamily="18" charset="0"/>
              </a:rPr>
              <a:t>signatures of citizens from the </a:t>
            </a:r>
            <a:r>
              <a:rPr lang="en-US" sz="1300" b="1" i="1" dirty="0" smtClean="0">
                <a:latin typeface="Tahoma" panose="020B0604030504040204" pitchFamily="34" charset="0"/>
                <a:ea typeface="Calibri" panose="020F0502020204030204" pitchFamily="34" charset="0"/>
                <a:cs typeface="Times New Roman" panose="02020603050405020304" pitchFamily="18" charset="0"/>
              </a:rPr>
              <a:t>Giles County </a:t>
            </a:r>
            <a:r>
              <a:rPr lang="en-US" sz="1300" i="1" dirty="0" smtClean="0">
                <a:latin typeface="Tahoma" panose="020B0604030504040204" pitchFamily="34" charset="0"/>
                <a:ea typeface="Calibri" panose="020F0502020204030204" pitchFamily="34" charset="0"/>
                <a:cs typeface="Times New Roman" panose="02020603050405020304" pitchFamily="18" charset="0"/>
              </a:rPr>
              <a:t>area)</a:t>
            </a:r>
          </a:p>
          <a:p>
            <a:pPr algn="just">
              <a:lnSpc>
                <a:spcPct val="115000"/>
              </a:lnSpc>
              <a:spcAft>
                <a:spcPts val="1000"/>
              </a:spcAft>
            </a:pPr>
            <a:r>
              <a:rPr lang="en-US" sz="1300" i="1" dirty="0" smtClean="0">
                <a:latin typeface="Tahoma" panose="020B0604030504040204" pitchFamily="34" charset="0"/>
                <a:ea typeface="Calibri" panose="020F0502020204030204" pitchFamily="34" charset="0"/>
                <a:cs typeface="Times New Roman" panose="02020603050405020304" pitchFamily="18" charset="0"/>
              </a:rPr>
              <a:t>Signed:  </a:t>
            </a:r>
            <a:r>
              <a:rPr lang="en-US" sz="1300" b="1" i="1" dirty="0" smtClean="0">
                <a:latin typeface="Tahoma" panose="020B0604030504040204" pitchFamily="34" charset="0"/>
                <a:ea typeface="Calibri" panose="020F0502020204030204" pitchFamily="34" charset="0"/>
                <a:cs typeface="Times New Roman" panose="02020603050405020304" pitchFamily="18" charset="0"/>
              </a:rPr>
              <a:t>E. S. Lambert </a:t>
            </a:r>
            <a:r>
              <a:rPr lang="en-US" sz="1300" i="1" dirty="0" smtClean="0">
                <a:latin typeface="Tahoma" panose="020B0604030504040204" pitchFamily="34" charset="0"/>
                <a:ea typeface="Calibri" panose="020F0502020204030204" pitchFamily="34" charset="0"/>
                <a:cs typeface="Times New Roman" panose="02020603050405020304" pitchFamily="18" charset="0"/>
              </a:rPr>
              <a:t>(and </a:t>
            </a:r>
            <a:r>
              <a:rPr lang="en-US" sz="1300" b="1" i="1" dirty="0" smtClean="0">
                <a:latin typeface="Tahoma" panose="020B0604030504040204" pitchFamily="34" charset="0"/>
                <a:ea typeface="Calibri" panose="020F0502020204030204" pitchFamily="34" charset="0"/>
                <a:cs typeface="Times New Roman" panose="02020603050405020304" pitchFamily="18" charset="0"/>
              </a:rPr>
              <a:t>62 </a:t>
            </a:r>
            <a:r>
              <a:rPr lang="en-US" sz="1300" i="1" dirty="0" smtClean="0">
                <a:latin typeface="Tahoma" panose="020B0604030504040204" pitchFamily="34" charset="0"/>
                <a:ea typeface="Calibri" panose="020F0502020204030204" pitchFamily="34" charset="0"/>
                <a:cs typeface="Times New Roman" panose="02020603050405020304" pitchFamily="18" charset="0"/>
              </a:rPr>
              <a:t>other signatures of citizens from the </a:t>
            </a:r>
            <a:r>
              <a:rPr lang="en-US" sz="1300" b="1" i="1" dirty="0" smtClean="0">
                <a:latin typeface="Tahoma" panose="020B0604030504040204" pitchFamily="34" charset="0"/>
                <a:ea typeface="Calibri" panose="020F0502020204030204" pitchFamily="34" charset="0"/>
                <a:cs typeface="Times New Roman" panose="02020603050405020304" pitchFamily="18" charset="0"/>
              </a:rPr>
              <a:t>Tazewell County </a:t>
            </a:r>
            <a:r>
              <a:rPr lang="en-US" sz="1300" i="1" dirty="0" smtClean="0">
                <a:latin typeface="Tahoma" panose="020B0604030504040204" pitchFamily="34" charset="0"/>
                <a:ea typeface="Calibri" panose="020F0502020204030204" pitchFamily="34" charset="0"/>
                <a:cs typeface="Times New Roman" panose="02020603050405020304" pitchFamily="18" charset="0"/>
              </a:rPr>
              <a:t>Area)</a:t>
            </a:r>
          </a:p>
          <a:p>
            <a:pPr algn="just">
              <a:lnSpc>
                <a:spcPct val="115000"/>
              </a:lnSpc>
              <a:spcAft>
                <a:spcPts val="1000"/>
              </a:spcAft>
            </a:pPr>
            <a:r>
              <a:rPr lang="en-US" sz="1300" i="1" dirty="0" smtClean="0">
                <a:latin typeface="Tahoma" panose="020B0604030504040204" pitchFamily="34" charset="0"/>
                <a:ea typeface="Calibri" panose="020F0502020204030204" pitchFamily="34" charset="0"/>
                <a:cs typeface="Times New Roman" panose="02020603050405020304" pitchFamily="18" charset="0"/>
              </a:rPr>
              <a:t>Signed:  </a:t>
            </a:r>
            <a:r>
              <a:rPr lang="en-US" sz="1300" b="1" i="1" dirty="0" smtClean="0">
                <a:latin typeface="Tahoma" panose="020B0604030504040204" pitchFamily="34" charset="0"/>
                <a:ea typeface="Calibri" panose="020F0502020204030204" pitchFamily="34" charset="0"/>
                <a:cs typeface="Times New Roman" panose="02020603050405020304" pitchFamily="18" charset="0"/>
              </a:rPr>
              <a:t>Hiram Robinett </a:t>
            </a:r>
            <a:r>
              <a:rPr lang="en-US" sz="1300" i="1" dirty="0" smtClean="0">
                <a:latin typeface="Tahoma" panose="020B0604030504040204" pitchFamily="34" charset="0"/>
                <a:ea typeface="Calibri" panose="020F0502020204030204" pitchFamily="34" charset="0"/>
                <a:cs typeface="Times New Roman" panose="02020603050405020304" pitchFamily="18" charset="0"/>
              </a:rPr>
              <a:t>(and </a:t>
            </a:r>
            <a:r>
              <a:rPr lang="en-US" sz="1300" b="1" i="1" dirty="0" smtClean="0">
                <a:latin typeface="Tahoma" panose="020B0604030504040204" pitchFamily="34" charset="0"/>
                <a:ea typeface="Calibri" panose="020F0502020204030204" pitchFamily="34" charset="0"/>
                <a:cs typeface="Times New Roman" panose="02020603050405020304" pitchFamily="18" charset="0"/>
              </a:rPr>
              <a:t>82</a:t>
            </a:r>
            <a:r>
              <a:rPr lang="en-US" sz="1300" i="1" dirty="0" smtClean="0">
                <a:latin typeface="Tahoma" panose="020B0604030504040204" pitchFamily="34" charset="0"/>
                <a:ea typeface="Calibri" panose="020F0502020204030204" pitchFamily="34" charset="0"/>
                <a:cs typeface="Times New Roman" panose="02020603050405020304" pitchFamily="18" charset="0"/>
              </a:rPr>
              <a:t> other signatures of citizens from the </a:t>
            </a:r>
            <a:r>
              <a:rPr lang="en-US" sz="1300" b="1" i="1" dirty="0" smtClean="0">
                <a:latin typeface="Tahoma" panose="020B0604030504040204" pitchFamily="34" charset="0"/>
                <a:ea typeface="Calibri" panose="020F0502020204030204" pitchFamily="34" charset="0"/>
                <a:cs typeface="Times New Roman" panose="02020603050405020304" pitchFamily="18" charset="0"/>
              </a:rPr>
              <a:t>Wythe County </a:t>
            </a:r>
            <a:r>
              <a:rPr lang="en-US" sz="1300" i="1" dirty="0" smtClean="0">
                <a:latin typeface="Tahoma" panose="020B0604030504040204" pitchFamily="34" charset="0"/>
                <a:ea typeface="Calibri" panose="020F0502020204030204" pitchFamily="34" charset="0"/>
                <a:cs typeface="Times New Roman" panose="02020603050405020304" pitchFamily="18" charset="0"/>
              </a:rPr>
              <a:t>area)</a:t>
            </a:r>
            <a:endParaRPr lang="en-US" sz="13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231573" y="6010275"/>
            <a:ext cx="3805465" cy="338554"/>
          </a:xfrm>
          <a:prstGeom prst="rect">
            <a:avLst/>
          </a:prstGeom>
          <a:noFill/>
        </p:spPr>
        <p:txBody>
          <a:bodyPr wrap="none" rtlCol="0">
            <a:spAutoFit/>
          </a:bodyPr>
          <a:lstStyle/>
          <a:p>
            <a:r>
              <a:rPr lang="en-US" sz="1600" b="1" dirty="0" smtClean="0"/>
              <a:t>Facsimile of the Petition from Giles County</a:t>
            </a:r>
            <a:endParaRPr lang="en-US" sz="1600" b="1" dirty="0"/>
          </a:p>
        </p:txBody>
      </p:sp>
    </p:spTree>
    <p:extLst>
      <p:ext uri="{BB962C8B-B14F-4D97-AF65-F5344CB8AC3E}">
        <p14:creationId xmlns:p14="http://schemas.microsoft.com/office/powerpoint/2010/main" val="38192152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 of General Assembly – 03/30/1861</a:t>
            </a:r>
            <a:endParaRPr lang="en-US" dirty="0"/>
          </a:p>
        </p:txBody>
      </p:sp>
      <p:sp>
        <p:nvSpPr>
          <p:cNvPr id="3" name="Content Placeholder 2"/>
          <p:cNvSpPr>
            <a:spLocks noGrp="1"/>
          </p:cNvSpPr>
          <p:nvPr>
            <p:ph idx="1"/>
          </p:nvPr>
        </p:nvSpPr>
        <p:spPr>
          <a:xfrm>
            <a:off x="373223" y="1845734"/>
            <a:ext cx="11560629" cy="4440766"/>
          </a:xfrm>
        </p:spPr>
        <p:txBody>
          <a:bodyPr>
            <a:noAutofit/>
          </a:bodyPr>
          <a:lstStyle/>
          <a:p>
            <a:pPr algn="just"/>
            <a:r>
              <a:rPr lang="en-US" sz="1800" dirty="0" smtClean="0">
                <a:solidFill>
                  <a:schemeClr val="tx1"/>
                </a:solidFill>
              </a:rPr>
              <a:t>Bland </a:t>
            </a:r>
            <a:r>
              <a:rPr lang="en-US" sz="1800" dirty="0">
                <a:solidFill>
                  <a:schemeClr val="tx1"/>
                </a:solidFill>
              </a:rPr>
              <a:t>County was officially formed on March 30, 1861, from parts of </a:t>
            </a:r>
            <a:r>
              <a:rPr lang="en-US" sz="1800" dirty="0" smtClean="0">
                <a:solidFill>
                  <a:schemeClr val="tx1"/>
                </a:solidFill>
              </a:rPr>
              <a:t>Wythe, Tazewell, and</a:t>
            </a:r>
            <a:r>
              <a:rPr lang="en-US" sz="1800" dirty="0">
                <a:solidFill>
                  <a:schemeClr val="tx1"/>
                </a:solidFill>
              </a:rPr>
              <a:t> </a:t>
            </a:r>
            <a:r>
              <a:rPr lang="en-US" sz="1800" dirty="0" smtClean="0">
                <a:solidFill>
                  <a:schemeClr val="tx1"/>
                </a:solidFill>
              </a:rPr>
              <a:t>Giles</a:t>
            </a:r>
            <a:r>
              <a:rPr lang="en-US" sz="1800" dirty="0">
                <a:solidFill>
                  <a:schemeClr val="tx1"/>
                </a:solidFill>
              </a:rPr>
              <a:t> counties. Additional land from Giles County was added later. The county was named after </a:t>
            </a:r>
            <a:r>
              <a:rPr lang="en-US" sz="1800" dirty="0" smtClean="0">
                <a:solidFill>
                  <a:schemeClr val="tx1"/>
                </a:solidFill>
              </a:rPr>
              <a:t>Richard Bland, </a:t>
            </a:r>
            <a:r>
              <a:rPr lang="en-US" sz="1800" dirty="0">
                <a:solidFill>
                  <a:schemeClr val="tx1"/>
                </a:solidFill>
              </a:rPr>
              <a:t>a Virginia statesman and political figure who helped lead the struggle for freedom and independence from England</a:t>
            </a:r>
            <a:r>
              <a:rPr lang="en-US" sz="1600" dirty="0" smtClean="0">
                <a:solidFill>
                  <a:schemeClr val="tx1"/>
                </a:solidFill>
              </a:rPr>
              <a:t>.  </a:t>
            </a:r>
            <a:r>
              <a:rPr lang="en-US" sz="1600" b="1" i="1" dirty="0" smtClean="0">
                <a:solidFill>
                  <a:schemeClr val="tx1"/>
                </a:solidFill>
              </a:rPr>
              <a:t>Below are articles that appeared in the Staunton Spectator in 1861</a:t>
            </a:r>
            <a:r>
              <a:rPr lang="en-US" sz="1600" dirty="0" smtClean="0">
                <a:solidFill>
                  <a:schemeClr val="tx1"/>
                </a:solidFill>
              </a:rPr>
              <a:t>.</a:t>
            </a:r>
          </a:p>
          <a:p>
            <a:pPr algn="just"/>
            <a:endParaRPr lang="en-US" sz="1400" dirty="0">
              <a:solidFill>
                <a:schemeClr val="tx1"/>
              </a:solidFill>
            </a:endParaRPr>
          </a:p>
          <a:p>
            <a:pPr algn="just"/>
            <a:endParaRPr lang="en-US" sz="1400" dirty="0" smtClean="0">
              <a:solidFill>
                <a:schemeClr val="tx1"/>
              </a:solidFill>
            </a:endParaRPr>
          </a:p>
          <a:p>
            <a:pPr algn="just"/>
            <a:endParaRPr lang="en-US" sz="1400" dirty="0">
              <a:solidFill>
                <a:schemeClr val="tx1"/>
              </a:solidFill>
            </a:endParaRPr>
          </a:p>
          <a:p>
            <a:pPr algn="just"/>
            <a:endParaRPr lang="en-US" sz="1400" dirty="0" smtClean="0">
              <a:solidFill>
                <a:schemeClr val="tx1"/>
              </a:solidFill>
            </a:endParaRPr>
          </a:p>
          <a:p>
            <a:pPr algn="just"/>
            <a:endParaRPr lang="en-US" sz="1400" dirty="0">
              <a:solidFill>
                <a:schemeClr val="tx1"/>
              </a:solidFill>
            </a:endParaRPr>
          </a:p>
          <a:p>
            <a:pPr algn="just"/>
            <a:endParaRPr lang="en-US" sz="1600" dirty="0" smtClean="0">
              <a:solidFill>
                <a:schemeClr val="tx1"/>
              </a:solidFill>
            </a:endParaRPr>
          </a:p>
          <a:p>
            <a:pPr algn="just"/>
            <a:r>
              <a:rPr lang="en-US" b="1" dirty="0" smtClean="0">
                <a:solidFill>
                  <a:schemeClr val="tx1"/>
                </a:solidFill>
              </a:rPr>
              <a:t>                    </a:t>
            </a:r>
          </a:p>
          <a:p>
            <a:pPr algn="just"/>
            <a:r>
              <a:rPr lang="en-US" b="1" dirty="0" smtClean="0">
                <a:solidFill>
                  <a:schemeClr val="tx1"/>
                </a:solidFill>
              </a:rPr>
              <a:t>                      Passed:  House on March 6, 1861                  Passed:       Senate on March 26, 1861</a:t>
            </a:r>
            <a:endParaRPr lang="en-US" b="1" dirty="0">
              <a:solidFill>
                <a:schemeClr val="tx1"/>
              </a:solidFill>
            </a:endParaRPr>
          </a:p>
        </p:txBody>
      </p:sp>
      <p:pic>
        <p:nvPicPr>
          <p:cNvPr id="102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875" y="3203000"/>
            <a:ext cx="316976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711" y="3248720"/>
            <a:ext cx="3866197" cy="201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6143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286603"/>
            <a:ext cx="10988557" cy="1450757"/>
          </a:xfrm>
        </p:spPr>
        <p:txBody>
          <a:bodyPr>
            <a:normAutofit/>
          </a:bodyPr>
          <a:lstStyle/>
          <a:p>
            <a:pPr algn="ctr"/>
            <a:r>
              <a:rPr lang="en-US" sz="3600" b="1" dirty="0" smtClean="0"/>
              <a:t>Act to Form Bland County by Act of VA General Assembly on  03/30/1861</a:t>
            </a:r>
            <a:endParaRPr lang="en-US" sz="3600" b="1" dirty="0"/>
          </a:p>
        </p:txBody>
      </p:sp>
      <p:sp>
        <p:nvSpPr>
          <p:cNvPr id="4" name="Rectangle 3"/>
          <p:cNvSpPr/>
          <p:nvPr/>
        </p:nvSpPr>
        <p:spPr>
          <a:xfrm>
            <a:off x="930158" y="2100293"/>
            <a:ext cx="10601325" cy="3970318"/>
          </a:xfrm>
          <a:prstGeom prst="rect">
            <a:avLst/>
          </a:prstGeom>
        </p:spPr>
        <p:txBody>
          <a:bodyPr wrap="square">
            <a:spAutoFit/>
          </a:bodyPr>
          <a:lstStyle/>
          <a:p>
            <a:r>
              <a:rPr lang="en-US" sz="2000" b="1" u="sng" dirty="0" smtClean="0"/>
              <a:t>Senator James Seddon </a:t>
            </a:r>
            <a:r>
              <a:rPr lang="en-US" b="1" dirty="0" smtClean="0"/>
              <a:t>worked out the guidelines </a:t>
            </a:r>
            <a:r>
              <a:rPr lang="en-US" b="1" dirty="0"/>
              <a:t>for the new county </a:t>
            </a:r>
            <a:r>
              <a:rPr lang="en-US" b="1" dirty="0" smtClean="0"/>
              <a:t>(20 sections) were </a:t>
            </a:r>
            <a:r>
              <a:rPr lang="en-US" b="1" dirty="0"/>
              <a:t>delineated in the bill passed by the Virginia House on March 6, 1861 and by the Virginia Senate on March 26, 1861.  The legislation was signed by the Governor John Letcher, who served from 1860 until 1864.  The act  became effective on March 30, 1861. </a:t>
            </a:r>
            <a:r>
              <a:rPr lang="en-US" b="1" dirty="0" smtClean="0"/>
              <a:t>  Chapter 23 of the Summary of the General Assembly of 1861 summarized the act to form Bland.</a:t>
            </a:r>
          </a:p>
          <a:p>
            <a:endParaRPr lang="en-US" b="1" dirty="0" smtClean="0"/>
          </a:p>
          <a:p>
            <a:r>
              <a:rPr lang="en-US" b="1" dirty="0" smtClean="0"/>
              <a:t>Bland County possessed one of the original handwritten copies of “Act to Establish the county of Bland out of parts of Giles, Wythe and Tazewell, Passed March 30, 1861.”  In the Bland Courthouse fire of 1888  this  original copy was destroyed.  However, the Library of Virginia also has an original copy in its archives and it is the intent of the Bland County Historical Society to acquire an electronic copy of this document.  The full Act was re-published by an early Bland County Newspaper, named </a:t>
            </a:r>
            <a:r>
              <a:rPr lang="en-US" b="1" i="1" dirty="0" smtClean="0"/>
              <a:t>The South-West</a:t>
            </a:r>
            <a:r>
              <a:rPr lang="en-US" b="1" dirty="0" smtClean="0"/>
              <a:t> on Thursday, January 5</a:t>
            </a:r>
            <a:r>
              <a:rPr lang="en-US" b="1" baseline="30000" dirty="0" smtClean="0"/>
              <a:t>th</a:t>
            </a:r>
            <a:r>
              <a:rPr lang="en-US" b="1" dirty="0" smtClean="0"/>
              <a:t>, 1893.  The editors, W. C. Hedrick and Fulton Kegley, had obtained a pamphlet from W. W. Grayson with the full version of the Act.  This newspaper article owned by the Bland County Historical Society served as the basis for printing the act in The History of Bland County, 1961. </a:t>
            </a:r>
            <a:endParaRPr lang="en-US" b="1" dirty="0"/>
          </a:p>
        </p:txBody>
      </p:sp>
    </p:spTree>
    <p:extLst>
      <p:ext uri="{BB962C8B-B14F-4D97-AF65-F5344CB8AC3E}">
        <p14:creationId xmlns:p14="http://schemas.microsoft.com/office/powerpoint/2010/main" val="40859239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2640" y="-596754"/>
            <a:ext cx="10119360" cy="2489345"/>
          </a:xfrm>
        </p:spPr>
        <p:txBody>
          <a:bodyPr>
            <a:noAutofit/>
          </a:bodyPr>
          <a:lstStyle/>
          <a:p>
            <a:r>
              <a:rPr lang="en-US" sz="6600" dirty="0" smtClean="0"/>
              <a:t>Bland County History is </a:t>
            </a:r>
            <a:r>
              <a:rPr lang="en-US" sz="6000" dirty="0" smtClean="0"/>
              <a:t>Anything</a:t>
            </a:r>
            <a:r>
              <a:rPr lang="en-US" sz="6600" dirty="0" smtClean="0"/>
              <a:t> but </a:t>
            </a:r>
            <a:r>
              <a:rPr lang="en-US" sz="6600" b="1" i="1" dirty="0" smtClean="0"/>
              <a:t>“bland</a:t>
            </a:r>
            <a:r>
              <a:rPr lang="en-US" sz="6600" i="1" dirty="0" smtClean="0"/>
              <a:t>”*</a:t>
            </a:r>
            <a:endParaRPr lang="en-US" sz="6600" i="1" dirty="0"/>
          </a:p>
        </p:txBody>
      </p:sp>
      <p:pic>
        <p:nvPicPr>
          <p:cNvPr id="4" name="Picture 3"/>
          <p:cNvPicPr>
            <a:picLocks noChangeAspect="1"/>
          </p:cNvPicPr>
          <p:nvPr/>
        </p:nvPicPr>
        <p:blipFill>
          <a:blip r:embed="rId3"/>
          <a:stretch>
            <a:fillRect/>
          </a:stretch>
        </p:blipFill>
        <p:spPr>
          <a:xfrm>
            <a:off x="254652" y="1933754"/>
            <a:ext cx="4826529" cy="4023360"/>
          </a:xfrm>
          <a:prstGeom prst="rect">
            <a:avLst/>
          </a:prstGeom>
        </p:spPr>
      </p:pic>
      <p:sp>
        <p:nvSpPr>
          <p:cNvPr id="5" name="TextBox 4"/>
          <p:cNvSpPr txBox="1"/>
          <p:nvPr/>
        </p:nvSpPr>
        <p:spPr>
          <a:xfrm>
            <a:off x="5176975" y="2772878"/>
            <a:ext cx="6596229" cy="646331"/>
          </a:xfrm>
          <a:prstGeom prst="rect">
            <a:avLst/>
          </a:prstGeom>
          <a:noFill/>
        </p:spPr>
        <p:txBody>
          <a:bodyPr wrap="none" rtlCol="0">
            <a:spAutoFit/>
          </a:bodyPr>
          <a:lstStyle/>
          <a:p>
            <a:r>
              <a:rPr lang="en-US" i="1" dirty="0" smtClean="0"/>
              <a:t>Webster’s Definition of bland:  (adjective)</a:t>
            </a:r>
          </a:p>
          <a:p>
            <a:r>
              <a:rPr lang="en-US" i="1" dirty="0" smtClean="0"/>
              <a:t>lacking </a:t>
            </a:r>
            <a:r>
              <a:rPr lang="en-US" i="1" dirty="0"/>
              <a:t>strong features or characteristics and therefore uninteresting</a:t>
            </a:r>
          </a:p>
        </p:txBody>
      </p:sp>
      <p:sp>
        <p:nvSpPr>
          <p:cNvPr id="6" name="TextBox 5"/>
          <p:cNvSpPr txBox="1"/>
          <p:nvPr/>
        </p:nvSpPr>
        <p:spPr>
          <a:xfrm>
            <a:off x="5176975" y="3945434"/>
            <a:ext cx="4607287" cy="369332"/>
          </a:xfrm>
          <a:prstGeom prst="rect">
            <a:avLst/>
          </a:prstGeom>
          <a:noFill/>
        </p:spPr>
        <p:txBody>
          <a:bodyPr wrap="none" rtlCol="0">
            <a:spAutoFit/>
          </a:bodyPr>
          <a:lstStyle/>
          <a:p>
            <a:r>
              <a:rPr lang="en-US" dirty="0" smtClean="0"/>
              <a:t>*title attributed to Denise Smith, Rocky Gap VA</a:t>
            </a:r>
            <a:endParaRPr lang="en-US" dirty="0"/>
          </a:p>
        </p:txBody>
      </p:sp>
      <p:sp>
        <p:nvSpPr>
          <p:cNvPr id="7" name="Rectangle 6"/>
          <p:cNvSpPr/>
          <p:nvPr/>
        </p:nvSpPr>
        <p:spPr>
          <a:xfrm>
            <a:off x="618511" y="5951695"/>
            <a:ext cx="3413242" cy="338554"/>
          </a:xfrm>
          <a:prstGeom prst="rect">
            <a:avLst/>
          </a:prstGeom>
        </p:spPr>
        <p:txBody>
          <a:bodyPr wrap="none">
            <a:spAutoFit/>
          </a:bodyPr>
          <a:lstStyle/>
          <a:p>
            <a:r>
              <a:rPr lang="en-US" sz="1600" b="1" i="1" dirty="0" smtClean="0"/>
              <a:t>(Afghan </a:t>
            </a:r>
            <a:r>
              <a:rPr lang="en-US" sz="1600" b="1" i="1" dirty="0"/>
              <a:t>Print Designed by Pat Turner</a:t>
            </a:r>
            <a:r>
              <a:rPr lang="en-US" sz="1600" dirty="0"/>
              <a:t>)</a:t>
            </a:r>
          </a:p>
        </p:txBody>
      </p:sp>
      <p:sp>
        <p:nvSpPr>
          <p:cNvPr id="8" name="Subtitle 7"/>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5043833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66550" y="848813"/>
            <a:ext cx="11205557" cy="5735263"/>
          </a:xfrm>
        </p:spPr>
        <p:txBody>
          <a:bodyPr>
            <a:noAutofit/>
          </a:bodyPr>
          <a:lstStyle/>
          <a:p>
            <a:r>
              <a:rPr lang="en-US" sz="1300" b="1" dirty="0">
                <a:effectLst>
                  <a:outerShdw blurRad="50800" dist="38100" algn="tr" rotWithShape="0">
                    <a:prstClr val="black">
                      <a:alpha val="40000"/>
                    </a:prstClr>
                  </a:outerShdw>
                </a:effectLst>
              </a:rPr>
              <a:t>Guidelines for the new county were delineated in the bill passed by the Virginia House on March 6, 1861 and by the Virginia Senate on March 26, 1861.  The legislation was signed by the Governor John Letcher, who served from 1860 until 1864.  The act  became effective on March 30, 1861.  The complete reading of the Act to Form Bland County can be found in Appendix A.   </a:t>
            </a:r>
            <a:r>
              <a:rPr lang="en-US" sz="1300" b="1" dirty="0" smtClean="0">
                <a:effectLst>
                  <a:outerShdw blurRad="50800" dist="38100" algn="tr" rotWithShape="0">
                    <a:prstClr val="black">
                      <a:alpha val="40000"/>
                    </a:prstClr>
                  </a:outerShdw>
                </a:effectLst>
              </a:rPr>
              <a:t>Chapter 23 of the Summary of the General Assembly of 1861 summarized the act to form Bland:</a:t>
            </a:r>
            <a:endParaRPr lang="en-US" sz="1300" b="1" dirty="0"/>
          </a:p>
          <a:p>
            <a:r>
              <a:rPr lang="en-US" sz="1300" b="1" dirty="0">
                <a:effectLst>
                  <a:outerShdw blurRad="50800" dist="38100" algn="tr" rotWithShape="0">
                    <a:prstClr val="black">
                      <a:alpha val="40000"/>
                    </a:prstClr>
                  </a:outerShdw>
                </a:effectLst>
              </a:rPr>
              <a:t> </a:t>
            </a:r>
            <a:r>
              <a:rPr lang="en-US" sz="1300" b="1" dirty="0" smtClean="0">
                <a:effectLst>
                  <a:outerShdw blurRad="50800" dist="38100" algn="tr" rotWithShape="0">
                    <a:prstClr val="black">
                      <a:alpha val="40000"/>
                    </a:prstClr>
                  </a:outerShdw>
                </a:effectLst>
              </a:rPr>
              <a:t>Section </a:t>
            </a:r>
            <a:r>
              <a:rPr lang="en-US" sz="1300" b="1" dirty="0">
                <a:effectLst>
                  <a:outerShdw blurRad="50800" dist="38100" algn="tr" rotWithShape="0">
                    <a:prstClr val="black">
                      <a:alpha val="40000"/>
                    </a:prstClr>
                  </a:outerShdw>
                </a:effectLst>
              </a:rPr>
              <a:t>1:   County boundaries were defined and the name of the county known as Bland.</a:t>
            </a:r>
            <a:endParaRPr lang="en-US" sz="1300" b="1" dirty="0"/>
          </a:p>
          <a:p>
            <a:r>
              <a:rPr lang="en-US" sz="1300" b="1" dirty="0">
                <a:effectLst>
                  <a:outerShdw blurRad="50800" dist="38100" algn="tr" rotWithShape="0">
                    <a:prstClr val="black">
                      <a:alpha val="40000"/>
                    </a:prstClr>
                  </a:outerShdw>
                </a:effectLst>
              </a:rPr>
              <a:t> </a:t>
            </a:r>
            <a:r>
              <a:rPr lang="en-US" sz="1300" b="1" dirty="0" smtClean="0">
                <a:effectLst>
                  <a:outerShdw blurRad="50800" dist="38100" algn="tr" rotWithShape="0">
                    <a:prstClr val="black">
                      <a:alpha val="40000"/>
                    </a:prstClr>
                  </a:outerShdw>
                </a:effectLst>
              </a:rPr>
              <a:t>Section </a:t>
            </a:r>
            <a:r>
              <a:rPr lang="en-US" sz="1300" b="1" dirty="0">
                <a:effectLst>
                  <a:outerShdw blurRad="50800" dist="38100" algn="tr" rotWithShape="0">
                    <a:prstClr val="black">
                      <a:alpha val="40000"/>
                    </a:prstClr>
                  </a:outerShdw>
                </a:effectLst>
              </a:rPr>
              <a:t>2:  James W. English of Giles County, Samuel Cecil of Tazewell County and Richard Gibboney of Wythe County were appointed commissioners to select site for courthouse, jail and other public buildings.  </a:t>
            </a:r>
            <a:endParaRPr lang="en-US" sz="1300" b="1" dirty="0"/>
          </a:p>
          <a:p>
            <a:r>
              <a:rPr lang="en-US" sz="1300" b="1" dirty="0" smtClean="0">
                <a:effectLst>
                  <a:outerShdw blurRad="50800" dist="38100" algn="tr" rotWithShape="0">
                    <a:prstClr val="black">
                      <a:alpha val="40000"/>
                    </a:prstClr>
                  </a:outerShdw>
                </a:effectLst>
              </a:rPr>
              <a:t>Section </a:t>
            </a:r>
            <a:r>
              <a:rPr lang="en-US" sz="1300" b="1" dirty="0">
                <a:effectLst>
                  <a:outerShdw blurRad="50800" dist="38100" algn="tr" rotWithShape="0">
                    <a:prstClr val="black">
                      <a:alpha val="40000"/>
                    </a:prstClr>
                  </a:outerShdw>
                </a:effectLst>
              </a:rPr>
              <a:t>3:  The above commissioners were allowed $3.00 per diem for their services.</a:t>
            </a:r>
            <a:endParaRPr lang="en-US" sz="1300" b="1" dirty="0"/>
          </a:p>
          <a:p>
            <a:r>
              <a:rPr lang="en-US" sz="1300" b="1" dirty="0">
                <a:effectLst>
                  <a:outerShdw blurRad="50800" dist="38100" algn="tr" rotWithShape="0">
                    <a:prstClr val="black">
                      <a:alpha val="40000"/>
                    </a:prstClr>
                  </a:outerShdw>
                </a:effectLst>
              </a:rPr>
              <a:t> </a:t>
            </a:r>
            <a:r>
              <a:rPr lang="en-US" sz="1300" b="1" dirty="0" smtClean="0">
                <a:effectLst>
                  <a:outerShdw blurRad="50800" dist="38100" algn="tr" rotWithShape="0">
                    <a:prstClr val="black">
                      <a:alpha val="40000"/>
                    </a:prstClr>
                  </a:outerShdw>
                </a:effectLst>
              </a:rPr>
              <a:t>Section </a:t>
            </a:r>
            <a:r>
              <a:rPr lang="en-US" sz="1300" b="1" dirty="0">
                <a:effectLst>
                  <a:outerShdw blurRad="50800" dist="38100" algn="tr" rotWithShape="0">
                    <a:prstClr val="black">
                      <a:alpha val="40000"/>
                    </a:prstClr>
                  </a:outerShdw>
                </a:effectLst>
              </a:rPr>
              <a:t>4:  John W. Tracy, Jesse Justice, Joseph Fanning, John Mustard, Thomas Shannon, George Robinett and Isaac Kegley were appointed commissioners to receive the report of site selection for public buildings from the commissioners named in Section 2. </a:t>
            </a:r>
            <a:endParaRPr lang="en-US" sz="1300" b="1" dirty="0"/>
          </a:p>
          <a:p>
            <a:r>
              <a:rPr lang="en-US" sz="1300" b="1" dirty="0">
                <a:effectLst>
                  <a:outerShdw blurRad="50800" dist="38100" algn="tr" rotWithShape="0">
                    <a:prstClr val="black">
                      <a:alpha val="40000"/>
                    </a:prstClr>
                  </a:outerShdw>
                </a:effectLst>
              </a:rPr>
              <a:t> </a:t>
            </a:r>
            <a:r>
              <a:rPr lang="en-US" sz="1300" b="1" dirty="0" smtClean="0">
                <a:effectLst>
                  <a:outerShdw blurRad="50800" dist="38100" algn="tr" rotWithShape="0">
                    <a:prstClr val="black">
                      <a:alpha val="40000"/>
                    </a:prstClr>
                  </a:outerShdw>
                </a:effectLst>
              </a:rPr>
              <a:t>Section </a:t>
            </a:r>
            <a:r>
              <a:rPr lang="en-US" sz="1300" b="1" dirty="0">
                <a:effectLst>
                  <a:outerShdw blurRad="50800" dist="38100" algn="tr" rotWithShape="0">
                    <a:prstClr val="black">
                      <a:alpha val="40000"/>
                    </a:prstClr>
                  </a:outerShdw>
                </a:effectLst>
              </a:rPr>
              <a:t>5:  It called for all voters within the limits of Bland County who could at that time vote for members of the General Assembly to elect on the 4</a:t>
            </a:r>
            <a:r>
              <a:rPr lang="en-US" sz="1300" b="1" baseline="30000" dirty="0">
                <a:effectLst>
                  <a:outerShdw blurRad="50800" dist="38100" algn="tr" rotWithShape="0">
                    <a:prstClr val="black">
                      <a:alpha val="40000"/>
                    </a:prstClr>
                  </a:outerShdw>
                </a:effectLst>
              </a:rPr>
              <a:t>th</a:t>
            </a:r>
            <a:r>
              <a:rPr lang="en-US" sz="1300" b="1" dirty="0">
                <a:effectLst>
                  <a:outerShdw blurRad="50800" dist="38100" algn="tr" rotWithShape="0">
                    <a:prstClr val="black">
                      <a:alpha val="40000"/>
                    </a:prstClr>
                  </a:outerShdw>
                </a:effectLst>
              </a:rPr>
              <a:t> Thursday in May the following offices:   </a:t>
            </a:r>
            <a:r>
              <a:rPr lang="en-US" sz="1300" b="1" dirty="0"/>
              <a:t>a sheriff, a clerk of the county court, a clerk of the circuit court, a commissioner of revenue, a commonwealth’s attorney and a surveyor for the said county of Bland.  And the voters residing in the each magisterial district shall elect for that district four justices of the peace, one overseer of the poor, and one constable.  </a:t>
            </a:r>
          </a:p>
          <a:p>
            <a:r>
              <a:rPr lang="en-US" sz="1300" b="1" dirty="0"/>
              <a:t> </a:t>
            </a:r>
            <a:r>
              <a:rPr lang="en-US" sz="1300" b="1" dirty="0" smtClean="0"/>
              <a:t>Section </a:t>
            </a:r>
            <a:r>
              <a:rPr lang="en-US" sz="1300" b="1" dirty="0"/>
              <a:t>6:  Selection of the presiding justice by the other duly elected justices of the county court.  He would be required to attend each term of said court.</a:t>
            </a:r>
          </a:p>
          <a:p>
            <a:r>
              <a:rPr lang="en-US" sz="1300" b="1" dirty="0"/>
              <a:t> </a:t>
            </a:r>
            <a:r>
              <a:rPr lang="en-US" sz="1300" b="1" dirty="0" smtClean="0"/>
              <a:t>Section </a:t>
            </a:r>
            <a:r>
              <a:rPr lang="en-US" sz="1300" b="1" dirty="0"/>
              <a:t>7:  Bonds would be given by each of the elected officials as security and as being qualified according the law in the discharge of their respective offices.</a:t>
            </a:r>
          </a:p>
          <a:p>
            <a:r>
              <a:rPr lang="en-US" sz="1300" b="1" dirty="0"/>
              <a:t> </a:t>
            </a:r>
            <a:r>
              <a:rPr lang="en-US" sz="1300" b="1" dirty="0" smtClean="0"/>
              <a:t>Section </a:t>
            </a:r>
            <a:r>
              <a:rPr lang="en-US" sz="1300" b="1" dirty="0"/>
              <a:t>8:  Terms of transferring revenue from the 3 original counties to Bland County by Commission of Revenue are defined.</a:t>
            </a:r>
          </a:p>
          <a:p>
            <a:r>
              <a:rPr lang="en-US" sz="1300" b="1" dirty="0"/>
              <a:t> </a:t>
            </a:r>
            <a:r>
              <a:rPr lang="en-US" sz="1300" b="1" dirty="0" smtClean="0"/>
              <a:t>Section </a:t>
            </a:r>
            <a:r>
              <a:rPr lang="en-US" sz="1300" b="1" dirty="0"/>
              <a:t>9:  Auditor will reapportion fixed and surplus quotas from the 3 counties and return any money due them for 1861.</a:t>
            </a:r>
          </a:p>
          <a:p>
            <a:r>
              <a:rPr lang="en-US" sz="1300" b="1" dirty="0"/>
              <a:t> </a:t>
            </a:r>
            <a:r>
              <a:rPr lang="en-US" sz="1300" b="1" dirty="0" smtClean="0"/>
              <a:t>Section </a:t>
            </a:r>
            <a:r>
              <a:rPr lang="en-US" sz="1300" b="1" dirty="0"/>
              <a:t>10:  Duties of the sheriff in consolidating and collecting fines from the original 3 counties</a:t>
            </a:r>
            <a:r>
              <a:rPr lang="en-US" sz="1300" b="1" dirty="0" smtClean="0"/>
              <a:t>.</a:t>
            </a:r>
          </a:p>
          <a:p>
            <a:endParaRPr lang="en-US" sz="1300" b="1" dirty="0"/>
          </a:p>
        </p:txBody>
      </p:sp>
      <p:sp>
        <p:nvSpPr>
          <p:cNvPr id="2" name="Title 1"/>
          <p:cNvSpPr>
            <a:spLocks noGrp="1"/>
          </p:cNvSpPr>
          <p:nvPr>
            <p:ph type="title" idx="4294967295"/>
          </p:nvPr>
        </p:nvSpPr>
        <p:spPr>
          <a:xfrm>
            <a:off x="1992284" y="-169862"/>
            <a:ext cx="10058400" cy="827087"/>
          </a:xfrm>
        </p:spPr>
        <p:txBody>
          <a:bodyPr>
            <a:normAutofit/>
          </a:bodyPr>
          <a:lstStyle/>
          <a:p>
            <a:r>
              <a:rPr lang="en-US" sz="3600" dirty="0" smtClean="0"/>
              <a:t>Act of General Assembly – 03/30/1861</a:t>
            </a:r>
            <a:endParaRPr lang="en-US" sz="3600" dirty="0"/>
          </a:p>
        </p:txBody>
      </p:sp>
    </p:spTree>
    <p:extLst>
      <p:ext uri="{BB962C8B-B14F-4D97-AF65-F5344CB8AC3E}">
        <p14:creationId xmlns:p14="http://schemas.microsoft.com/office/powerpoint/2010/main" val="13703867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8996" y="1299556"/>
            <a:ext cx="11205557" cy="4662978"/>
          </a:xfrm>
        </p:spPr>
        <p:txBody>
          <a:bodyPr>
            <a:noAutofit/>
          </a:bodyPr>
          <a:lstStyle/>
          <a:p>
            <a:r>
              <a:rPr lang="en-US" sz="1400" dirty="0"/>
              <a:t> </a:t>
            </a:r>
            <a:r>
              <a:rPr lang="en-US" sz="1400" b="1" dirty="0" smtClean="0"/>
              <a:t>Section </a:t>
            </a:r>
            <a:r>
              <a:rPr lang="en-US" sz="1400" b="1" dirty="0"/>
              <a:t>11:  Any court action before the 4</a:t>
            </a:r>
            <a:r>
              <a:rPr lang="en-US" sz="1400" b="1" baseline="30000" dirty="0"/>
              <a:t>th</a:t>
            </a:r>
            <a:r>
              <a:rPr lang="en-US" sz="1400" b="1" dirty="0"/>
              <a:t> Monday in July, 1861 in the three counties will be retained the jurisdiction in which the action occurred.  Anything not resolved by that date will be transferred to the new Bland County court.</a:t>
            </a:r>
          </a:p>
          <a:p>
            <a:r>
              <a:rPr lang="en-US" sz="1400" b="1" dirty="0" smtClean="0"/>
              <a:t>Section </a:t>
            </a:r>
            <a:r>
              <a:rPr lang="en-US" sz="1400" b="1" dirty="0"/>
              <a:t>12:  Bland County will be attached to the 16</a:t>
            </a:r>
            <a:r>
              <a:rPr lang="en-US" sz="1400" b="1" baseline="30000" dirty="0"/>
              <a:t>th</a:t>
            </a:r>
            <a:r>
              <a:rPr lang="en-US" sz="1400" b="1" dirty="0"/>
              <a:t> Judicial Circuit and dates will be set meeting.</a:t>
            </a:r>
          </a:p>
          <a:p>
            <a:r>
              <a:rPr lang="en-US" sz="1400" b="1" dirty="0"/>
              <a:t> Section 13:  Persons subject to militia duty within the limits of county of Bland, shall be subject to a separate regiment and attached to the 25</a:t>
            </a:r>
            <a:r>
              <a:rPr lang="en-US" sz="1400" b="1" baseline="30000" dirty="0"/>
              <a:t>th</a:t>
            </a:r>
            <a:r>
              <a:rPr lang="en-US" sz="1400" b="1" dirty="0"/>
              <a:t> brigade.</a:t>
            </a:r>
          </a:p>
          <a:p>
            <a:r>
              <a:rPr lang="en-US" sz="1400" b="1" dirty="0"/>
              <a:t> Section 14:  The respective portion taken from each County will have the same congressional and senatorial districts and will vote as they always have for members of the house of delegates.</a:t>
            </a:r>
          </a:p>
          <a:p>
            <a:r>
              <a:rPr lang="en-US" sz="1400" b="1" dirty="0"/>
              <a:t> Section 15:  The dates for meeting of County Courts were set.</a:t>
            </a:r>
          </a:p>
          <a:p>
            <a:r>
              <a:rPr lang="en-US" sz="1400" b="1" dirty="0"/>
              <a:t> Section 16:  The surveyor who is elected with the surveyor of Wythe County will run the line between the new county and the adjacent counties of Giles, Tazewell, Smyth and Wythe.</a:t>
            </a:r>
          </a:p>
          <a:p>
            <a:r>
              <a:rPr lang="en-US" sz="1400" b="1" dirty="0"/>
              <a:t> Section 17:  Citizens of the new county will continue to be liable for levies and taxes for roads that had previously been constructed.</a:t>
            </a:r>
          </a:p>
          <a:p>
            <a:r>
              <a:rPr lang="en-US" sz="1400" b="1" dirty="0"/>
              <a:t>Section 18:  Commissioners appointed to lay out the magisterial districts will be paid $2.00 per day.</a:t>
            </a:r>
          </a:p>
          <a:p>
            <a:r>
              <a:rPr lang="en-US" sz="1400" b="1" dirty="0" smtClean="0"/>
              <a:t>Section </a:t>
            </a:r>
            <a:r>
              <a:rPr lang="en-US" sz="1400" b="1" dirty="0"/>
              <a:t>19:  The first county court for the County of Bland to be held on the Thursday after the second Monday in August, 1861.</a:t>
            </a:r>
          </a:p>
          <a:p>
            <a:r>
              <a:rPr lang="en-US" sz="1400" b="1" dirty="0"/>
              <a:t> </a:t>
            </a:r>
            <a:r>
              <a:rPr lang="en-US" sz="1400" b="1" dirty="0" smtClean="0"/>
              <a:t>Section </a:t>
            </a:r>
            <a:r>
              <a:rPr lang="en-US" sz="1400" b="1" dirty="0"/>
              <a:t>20:  This act shall be in force from its passage.  (March 30, 1861</a:t>
            </a:r>
            <a:r>
              <a:rPr lang="en-US" sz="1400" b="1" dirty="0" smtClean="0"/>
              <a:t>)</a:t>
            </a:r>
            <a:endParaRPr lang="en-US" sz="1400" b="1" dirty="0"/>
          </a:p>
        </p:txBody>
      </p:sp>
      <p:sp>
        <p:nvSpPr>
          <p:cNvPr id="2" name="Title 1"/>
          <p:cNvSpPr>
            <a:spLocks noGrp="1"/>
          </p:cNvSpPr>
          <p:nvPr>
            <p:ph type="title" idx="4294967295"/>
          </p:nvPr>
        </p:nvSpPr>
        <p:spPr>
          <a:xfrm>
            <a:off x="648393" y="62894"/>
            <a:ext cx="11186160" cy="827087"/>
          </a:xfrm>
        </p:spPr>
        <p:txBody>
          <a:bodyPr>
            <a:normAutofit/>
          </a:bodyPr>
          <a:lstStyle/>
          <a:p>
            <a:pPr algn="ctr"/>
            <a:r>
              <a:rPr lang="en-US" sz="3600" dirty="0" smtClean="0"/>
              <a:t>Act of General Assembly – 03/30/1861 (continued)</a:t>
            </a:r>
            <a:endParaRPr lang="en-US" sz="3600" dirty="0"/>
          </a:p>
        </p:txBody>
      </p:sp>
    </p:spTree>
    <p:extLst>
      <p:ext uri="{BB962C8B-B14F-4D97-AF65-F5344CB8AC3E}">
        <p14:creationId xmlns:p14="http://schemas.microsoft.com/office/powerpoint/2010/main" val="10562463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undefined"/>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9274154" y="0"/>
            <a:ext cx="2813050"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155575"/>
            <a:ext cx="10058400" cy="1403350"/>
          </a:xfrm>
        </p:spPr>
        <p:txBody>
          <a:bodyPr>
            <a:normAutofit/>
          </a:bodyPr>
          <a:lstStyle/>
          <a:p>
            <a:r>
              <a:rPr lang="en-US" b="1" i="1" dirty="0" smtClean="0"/>
              <a:t>      How Bland County Got Its Name</a:t>
            </a:r>
            <a:br>
              <a:rPr lang="en-US" b="1" i="1" dirty="0" smtClean="0"/>
            </a:br>
            <a:endParaRPr lang="en-US" b="1" i="1" dirty="0"/>
          </a:p>
        </p:txBody>
      </p:sp>
      <p:sp>
        <p:nvSpPr>
          <p:cNvPr id="3" name="Content Placeholder 2"/>
          <p:cNvSpPr>
            <a:spLocks noGrp="1"/>
          </p:cNvSpPr>
          <p:nvPr>
            <p:ph idx="4294967295"/>
          </p:nvPr>
        </p:nvSpPr>
        <p:spPr>
          <a:xfrm>
            <a:off x="147305" y="976218"/>
            <a:ext cx="6131192" cy="5156437"/>
          </a:xfrm>
        </p:spPr>
        <p:txBody>
          <a:bodyPr>
            <a:normAutofit fontScale="77500" lnSpcReduction="20000"/>
          </a:bodyPr>
          <a:lstStyle/>
          <a:p>
            <a:pPr marL="0" indent="0">
              <a:buNone/>
            </a:pPr>
            <a:endParaRPr lang="en-US" sz="2100" dirty="0" smtClean="0"/>
          </a:p>
          <a:p>
            <a:pPr marL="0" indent="0">
              <a:buNone/>
            </a:pPr>
            <a:r>
              <a:rPr lang="en-US" sz="2100" dirty="0" smtClean="0"/>
              <a:t>Our County was named for Richard Bland, contemporary of Thomas Jefferson and George Wythe.  He lived at Jordan’s Point on the James River in Prince George County near Hopewell. He had 3 wives and 12 children.  </a:t>
            </a:r>
          </a:p>
          <a:p>
            <a:pPr marL="0" indent="0">
              <a:buNone/>
            </a:pPr>
            <a:r>
              <a:rPr lang="en-US" sz="2100" dirty="0" smtClean="0"/>
              <a:t>He wrote one of the original documents stating the rights of man:  </a:t>
            </a:r>
            <a:r>
              <a:rPr lang="en-US" sz="2100" i="1" dirty="0"/>
              <a:t>An Inquiry into the Rights of the British </a:t>
            </a:r>
            <a:r>
              <a:rPr lang="en-US" sz="2100" i="1" dirty="0" smtClean="0"/>
              <a:t>Colonies. </a:t>
            </a:r>
            <a:r>
              <a:rPr lang="en-US" sz="2100" dirty="0" smtClean="0"/>
              <a:t>Most vocal of all the Revolutionalists.</a:t>
            </a:r>
            <a:endParaRPr lang="en-US" sz="2100" i="1" dirty="0" smtClean="0"/>
          </a:p>
          <a:p>
            <a:pPr marL="0" indent="0">
              <a:buNone/>
            </a:pPr>
            <a:r>
              <a:rPr lang="en-US" sz="2100" dirty="0" smtClean="0"/>
              <a:t>He attended the first two Continental Congresses in Philadelphia, but due to ill health did not attend the 3</a:t>
            </a:r>
            <a:r>
              <a:rPr lang="en-US" sz="2100" baseline="30000" dirty="0" smtClean="0"/>
              <a:t>rd</a:t>
            </a:r>
            <a:r>
              <a:rPr lang="en-US" sz="2100" dirty="0" smtClean="0"/>
              <a:t> when the Declaration of Independence was signed. He died of a stroke while walking in Williamsburg later that year in October of 1776</a:t>
            </a:r>
          </a:p>
          <a:p>
            <a:pPr marL="0" indent="0">
              <a:buNone/>
            </a:pPr>
            <a:r>
              <a:rPr lang="en-US" sz="2100" dirty="0" smtClean="0"/>
              <a:t>Somewhat of a mystery why this name was chosen.  Many thought since he was a compatriot of George Wythe for whom an adjoining county was name, it would be appropriate to name a county after him.</a:t>
            </a:r>
          </a:p>
          <a:p>
            <a:pPr marL="0" indent="0">
              <a:buNone/>
            </a:pPr>
            <a:r>
              <a:rPr lang="en-US" sz="2100" dirty="0" smtClean="0"/>
              <a:t>In 1858 a document appeared stating a county should be named for him.</a:t>
            </a:r>
          </a:p>
          <a:p>
            <a:pPr marL="0" indent="0">
              <a:buNone/>
            </a:pPr>
            <a:r>
              <a:rPr lang="en-US" sz="2100" dirty="0"/>
              <a:t>T</a:t>
            </a:r>
            <a:r>
              <a:rPr lang="en-US" sz="2100" dirty="0" smtClean="0"/>
              <a:t>he name </a:t>
            </a:r>
            <a:r>
              <a:rPr lang="en-US" sz="2100" b="1" i="1" dirty="0" smtClean="0"/>
              <a:t>Bland</a:t>
            </a:r>
            <a:r>
              <a:rPr lang="en-US" sz="2100" dirty="0" smtClean="0"/>
              <a:t> is listed 25 times in the act to form our county, but no reason is given for choosing the name.</a:t>
            </a:r>
          </a:p>
          <a:p>
            <a:pPr marL="0" indent="0">
              <a:buNone/>
            </a:pPr>
            <a:r>
              <a:rPr lang="en-US" sz="2100" dirty="0" smtClean="0"/>
              <a:t>As far as we know, none of the Bland family ever settled in Bland County, although we often get inquiries from some of his descendants.</a:t>
            </a:r>
            <a:endParaRPr lang="en-US" dirty="0" smtClean="0"/>
          </a:p>
          <a:p>
            <a:pPr marL="0" indent="0">
              <a:buNone/>
            </a:pPr>
            <a:endParaRPr lang="en-US" dirty="0"/>
          </a:p>
        </p:txBody>
      </p:sp>
      <p:pic>
        <p:nvPicPr>
          <p:cNvPr id="1026" name="Picture 2" descr="https://upload.wikimedia.org/wikipedia/commons/thumb/b/b7/Richard_Bland.jpg/220px-Richard_Bl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5951" y="2924290"/>
            <a:ext cx="2571319" cy="31089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6445624" y="2125608"/>
            <a:ext cx="2743200" cy="35810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9188824" y="5947989"/>
            <a:ext cx="3138629" cy="369332"/>
          </a:xfrm>
          <a:prstGeom prst="rect">
            <a:avLst/>
          </a:prstGeom>
          <a:noFill/>
        </p:spPr>
        <p:txBody>
          <a:bodyPr wrap="square" rtlCol="0">
            <a:spAutoFit/>
          </a:bodyPr>
          <a:lstStyle/>
          <a:p>
            <a:r>
              <a:rPr lang="en-US" dirty="0" smtClean="0"/>
              <a:t>Richard A. Bland 1710 - 1776</a:t>
            </a:r>
            <a:endParaRPr lang="en-US" dirty="0"/>
          </a:p>
        </p:txBody>
      </p:sp>
    </p:spTree>
    <p:extLst>
      <p:ext uri="{BB962C8B-B14F-4D97-AF65-F5344CB8AC3E}">
        <p14:creationId xmlns:p14="http://schemas.microsoft.com/office/powerpoint/2010/main" val="40980351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23925" y="241159"/>
            <a:ext cx="10058400" cy="1450975"/>
          </a:xfrm>
        </p:spPr>
        <p:txBody>
          <a:bodyPr/>
          <a:lstStyle/>
          <a:p>
            <a:r>
              <a:rPr lang="en-US" b="1" dirty="0" smtClean="0"/>
              <a:t>The Land called Bland County:  Statistics</a:t>
            </a:r>
            <a:r>
              <a:rPr lang="en-US" dirty="0" smtClean="0"/>
              <a:t/>
            </a:r>
            <a:br>
              <a:rPr lang="en-US" dirty="0" smtClean="0"/>
            </a:br>
            <a:endParaRPr lang="en-US" dirty="0"/>
          </a:p>
        </p:txBody>
      </p:sp>
      <p:sp>
        <p:nvSpPr>
          <p:cNvPr id="3" name="Content Placeholder 2"/>
          <p:cNvSpPr>
            <a:spLocks noGrp="1"/>
          </p:cNvSpPr>
          <p:nvPr>
            <p:ph idx="4294967295"/>
          </p:nvPr>
        </p:nvSpPr>
        <p:spPr>
          <a:xfrm>
            <a:off x="287383" y="1802674"/>
            <a:ext cx="5665742" cy="3860457"/>
          </a:xfrm>
        </p:spPr>
        <p:txBody>
          <a:bodyPr>
            <a:normAutofit fontScale="85000" lnSpcReduction="20000"/>
          </a:bodyPr>
          <a:lstStyle/>
          <a:p>
            <a:pPr marL="0" indent="0">
              <a:buNone/>
            </a:pPr>
            <a:r>
              <a:rPr lang="en-US" dirty="0" smtClean="0"/>
              <a:t>Total Acreage in Bland County (Land and Water) = </a:t>
            </a:r>
            <a:r>
              <a:rPr lang="en-US" b="1" dirty="0" smtClean="0"/>
              <a:t>229,568 acres (~359 square miles)</a:t>
            </a:r>
          </a:p>
          <a:p>
            <a:pPr marL="0" indent="0">
              <a:buNone/>
            </a:pPr>
            <a:r>
              <a:rPr lang="en-US" b="1" dirty="0" smtClean="0"/>
              <a:t>Total Acreage in Land = 227,272 (99%)</a:t>
            </a:r>
          </a:p>
          <a:p>
            <a:pPr lvl="1">
              <a:buFont typeface="Wingdings" panose="05000000000000000000" pitchFamily="2" charset="2"/>
              <a:buChar char="Ø"/>
            </a:pPr>
            <a:endParaRPr lang="en-US" dirty="0" smtClean="0"/>
          </a:p>
          <a:p>
            <a:pPr lvl="1">
              <a:buFont typeface="Wingdings" panose="05000000000000000000" pitchFamily="2" charset="2"/>
              <a:buChar char="Ø"/>
            </a:pPr>
            <a:r>
              <a:rPr lang="en-US" dirty="0" smtClean="0"/>
              <a:t>Land used for Farmland = 70,295 (31%)</a:t>
            </a:r>
          </a:p>
          <a:p>
            <a:pPr lvl="1">
              <a:buFont typeface="Wingdings" panose="05000000000000000000" pitchFamily="2" charset="2"/>
              <a:buChar char="Ø"/>
            </a:pPr>
            <a:r>
              <a:rPr lang="en-US" dirty="0" smtClean="0"/>
              <a:t>Land in National Forest = 76,556  (34%)</a:t>
            </a:r>
          </a:p>
          <a:p>
            <a:pPr marL="0" indent="0">
              <a:buNone/>
            </a:pPr>
            <a:r>
              <a:rPr lang="en-US" b="1" dirty="0" smtClean="0"/>
              <a:t>Total Acreage in Water =2,296 (1%)</a:t>
            </a:r>
          </a:p>
          <a:p>
            <a:pPr marL="0" indent="0">
              <a:buNone/>
            </a:pPr>
            <a:r>
              <a:rPr lang="en-US" dirty="0" smtClean="0"/>
              <a:t>Land Area Rank Among VA Counties = 52</a:t>
            </a:r>
            <a:r>
              <a:rPr lang="en-US" baseline="30000" dirty="0" smtClean="0"/>
              <a:t>nd </a:t>
            </a:r>
          </a:p>
          <a:p>
            <a:pPr marL="0" indent="0" algn="ctr">
              <a:buNone/>
            </a:pPr>
            <a:r>
              <a:rPr lang="en-US" sz="2600" b="1" baseline="30000" dirty="0" smtClean="0"/>
              <a:t> (out of 133 counties)</a:t>
            </a:r>
            <a:endParaRPr lang="en-US" sz="2600" b="1" dirty="0" smtClean="0"/>
          </a:p>
          <a:p>
            <a:pPr marL="0" indent="0">
              <a:buNone/>
            </a:pPr>
            <a:r>
              <a:rPr lang="en-US" dirty="0" smtClean="0"/>
              <a:t>Original Boundaries have been stable with the exception of the land near Madison Allen’ farm (Jane Allen’s grandfather) land that included present day Bland Correctional Farm.  Mr. Allen requested that the land to granted to Bland from Giles in about 1890. </a:t>
            </a:r>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7570" y="1458684"/>
            <a:ext cx="5120640" cy="3840480"/>
          </a:xfrm>
          <a:prstGeom prst="rect">
            <a:avLst/>
          </a:prstGeom>
        </p:spPr>
      </p:pic>
      <p:sp>
        <p:nvSpPr>
          <p:cNvPr id="6" name="TextBox 5"/>
          <p:cNvSpPr txBox="1"/>
          <p:nvPr/>
        </p:nvSpPr>
        <p:spPr>
          <a:xfrm>
            <a:off x="7458327" y="5791201"/>
            <a:ext cx="3921523" cy="307777"/>
          </a:xfrm>
          <a:prstGeom prst="rect">
            <a:avLst/>
          </a:prstGeom>
          <a:noFill/>
        </p:spPr>
        <p:txBody>
          <a:bodyPr wrap="none" rtlCol="0">
            <a:spAutoFit/>
          </a:bodyPr>
          <a:lstStyle/>
          <a:p>
            <a:r>
              <a:rPr lang="en-US" sz="1400" b="1" dirty="0" smtClean="0"/>
              <a:t>Bland County Historical Society Farm Exhibit, 2023</a:t>
            </a:r>
            <a:endParaRPr lang="en-US" sz="1400" b="1" dirty="0"/>
          </a:p>
        </p:txBody>
      </p:sp>
    </p:spTree>
    <p:extLst>
      <p:ext uri="{BB962C8B-B14F-4D97-AF65-F5344CB8AC3E}">
        <p14:creationId xmlns:p14="http://schemas.microsoft.com/office/powerpoint/2010/main" val="18378174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3491" y="720618"/>
            <a:ext cx="8010525" cy="3152775"/>
          </a:xfrm>
          <a:prstGeom prst="rect">
            <a:avLst/>
          </a:prstGeom>
        </p:spPr>
      </p:pic>
      <p:pic>
        <p:nvPicPr>
          <p:cNvPr id="3" name="Content Placeholder 3"/>
          <p:cNvPicPr>
            <a:picLocks noChangeAspect="1"/>
          </p:cNvPicPr>
          <p:nvPr/>
        </p:nvPicPr>
        <p:blipFill>
          <a:blip r:embed="rId3"/>
          <a:stretch>
            <a:fillRect/>
          </a:stretch>
        </p:blipFill>
        <p:spPr>
          <a:xfrm>
            <a:off x="790969" y="291095"/>
            <a:ext cx="1901668" cy="5760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3897943" y="74883"/>
            <a:ext cx="7103483" cy="584775"/>
          </a:xfrm>
          <a:prstGeom prst="rect">
            <a:avLst/>
          </a:prstGeom>
        </p:spPr>
        <p:txBody>
          <a:bodyPr wrap="none">
            <a:spAutoFit/>
          </a:bodyPr>
          <a:lstStyle/>
          <a:p>
            <a:r>
              <a:rPr lang="en-US" sz="3200" dirty="0" smtClean="0"/>
              <a:t>Bland County:   Population (1920 – 2020) </a:t>
            </a:r>
            <a:endParaRPr lang="en-US" sz="3200" dirty="0"/>
          </a:p>
        </p:txBody>
      </p:sp>
      <p:sp>
        <p:nvSpPr>
          <p:cNvPr id="5" name="TextBox 4"/>
          <p:cNvSpPr txBox="1"/>
          <p:nvPr/>
        </p:nvSpPr>
        <p:spPr>
          <a:xfrm>
            <a:off x="3248297" y="3873393"/>
            <a:ext cx="8943703" cy="2739211"/>
          </a:xfrm>
          <a:prstGeom prst="rect">
            <a:avLst/>
          </a:prstGeom>
          <a:noFill/>
        </p:spPr>
        <p:txBody>
          <a:bodyPr wrap="square" rtlCol="0">
            <a:spAutoFit/>
          </a:bodyPr>
          <a:lstStyle/>
          <a:p>
            <a:r>
              <a:rPr lang="en-US" sz="1600" dirty="0" smtClean="0"/>
              <a:t>Bland County’s Population from 1870 through 1940 rose, but fell </a:t>
            </a:r>
          </a:p>
          <a:p>
            <a:r>
              <a:rPr lang="en-US" sz="1600" dirty="0" smtClean="0"/>
              <a:t>from 1940 until 1970 when it started to rise again.  Fell again beginning in 2010</a:t>
            </a:r>
            <a:endParaRPr lang="en-US" sz="1600" dirty="0"/>
          </a:p>
          <a:p>
            <a:endParaRPr lang="en-US" sz="1600" dirty="0" smtClean="0"/>
          </a:p>
          <a:p>
            <a:r>
              <a:rPr lang="en-US" sz="1600" dirty="0" smtClean="0"/>
              <a:t>Bland County ranks </a:t>
            </a:r>
            <a:r>
              <a:rPr lang="en-US" sz="1600" b="1" dirty="0" smtClean="0"/>
              <a:t>127</a:t>
            </a:r>
            <a:r>
              <a:rPr lang="en-US" sz="1600" b="1" baseline="30000" dirty="0" smtClean="0"/>
              <a:t>th</a:t>
            </a:r>
            <a:r>
              <a:rPr lang="en-US" sz="1600" b="1" dirty="0" smtClean="0"/>
              <a:t> in population out of 133 </a:t>
            </a:r>
            <a:r>
              <a:rPr lang="en-US" sz="1600" dirty="0" smtClean="0"/>
              <a:t>counties in VA – only 3 counties with smaller population. Highland, Bath, and Craig </a:t>
            </a:r>
          </a:p>
          <a:p>
            <a:endParaRPr lang="en-US" sz="1600" dirty="0"/>
          </a:p>
          <a:p>
            <a:r>
              <a:rPr lang="en-US" sz="1600" dirty="0" smtClean="0"/>
              <a:t>Low Population Density:  	   </a:t>
            </a:r>
            <a:r>
              <a:rPr lang="en-US" sz="1600" b="1" dirty="0" smtClean="0"/>
              <a:t>17 persons/sq mile/Bland County</a:t>
            </a:r>
          </a:p>
          <a:p>
            <a:r>
              <a:rPr lang="en-US" sz="1600" b="1" dirty="0"/>
              <a:t>	</a:t>
            </a:r>
            <a:r>
              <a:rPr lang="en-US" sz="1600" b="1" dirty="0" smtClean="0"/>
              <a:t>				210 persons per sq mile/Virginia</a:t>
            </a:r>
          </a:p>
          <a:p>
            <a:r>
              <a:rPr lang="en-US" sz="1600" b="1" dirty="0"/>
              <a:t>	</a:t>
            </a:r>
            <a:r>
              <a:rPr lang="en-US" sz="1600" b="1" dirty="0" smtClean="0"/>
              <a:t>				   96 persons per sq mile / United States</a:t>
            </a:r>
          </a:p>
          <a:p>
            <a:r>
              <a:rPr lang="en-US" sz="1400" b="1" dirty="0"/>
              <a:t>	</a:t>
            </a:r>
            <a:r>
              <a:rPr lang="en-US" sz="1400" b="1" dirty="0" smtClean="0"/>
              <a:t>			</a:t>
            </a:r>
          </a:p>
          <a:p>
            <a:endParaRPr lang="en-US" sz="1400" dirty="0" smtClean="0"/>
          </a:p>
        </p:txBody>
      </p:sp>
    </p:spTree>
    <p:extLst>
      <p:ext uri="{BB962C8B-B14F-4D97-AF65-F5344CB8AC3E}">
        <p14:creationId xmlns:p14="http://schemas.microsoft.com/office/powerpoint/2010/main" val="8730075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i="1" dirty="0" smtClean="0"/>
              <a:t>First </a:t>
            </a:r>
            <a:r>
              <a:rPr lang="en-US" b="1" i="1" u="sng" dirty="0" smtClean="0"/>
              <a:t>Organizational Meeting </a:t>
            </a:r>
            <a:r>
              <a:rPr lang="en-US" b="1" i="1" dirty="0" smtClean="0"/>
              <a:t>of Bland County</a:t>
            </a:r>
            <a:br>
              <a:rPr lang="en-US" b="1" i="1" dirty="0" smtClean="0"/>
            </a:br>
            <a:r>
              <a:rPr lang="en-US" b="1" i="1" dirty="0" smtClean="0"/>
              <a:t>August 15, 1861</a:t>
            </a:r>
            <a:endParaRPr lang="en-US" b="1" i="1" dirty="0"/>
          </a:p>
        </p:txBody>
      </p:sp>
      <p:sp>
        <p:nvSpPr>
          <p:cNvPr id="3" name="Content Placeholder 2"/>
          <p:cNvSpPr>
            <a:spLocks noGrp="1"/>
          </p:cNvSpPr>
          <p:nvPr>
            <p:ph idx="1"/>
          </p:nvPr>
        </p:nvSpPr>
        <p:spPr>
          <a:xfrm>
            <a:off x="1097280" y="1845734"/>
            <a:ext cx="10414275" cy="4555066"/>
          </a:xfrm>
        </p:spPr>
        <p:txBody>
          <a:bodyPr>
            <a:normAutofit lnSpcReduction="10000"/>
          </a:bodyPr>
          <a:lstStyle/>
          <a:p>
            <a:r>
              <a:rPr lang="en-US" sz="2300" b="1" dirty="0" smtClean="0"/>
              <a:t>First officials:</a:t>
            </a:r>
          </a:p>
          <a:p>
            <a:pPr lvl="1">
              <a:buFont typeface="Wingdings" panose="05000000000000000000" pitchFamily="2" charset="2"/>
              <a:buChar char="Ø"/>
            </a:pPr>
            <a:r>
              <a:rPr lang="en-US" sz="1900" dirty="0" smtClean="0"/>
              <a:t>Surveyor:  William G Mustard</a:t>
            </a:r>
          </a:p>
          <a:p>
            <a:pPr lvl="1">
              <a:buFont typeface="Wingdings" panose="05000000000000000000" pitchFamily="2" charset="2"/>
              <a:buChar char="Ø"/>
            </a:pPr>
            <a:r>
              <a:rPr lang="en-US" sz="1900" dirty="0" smtClean="0"/>
              <a:t>Commissioner of Revenue:  Franklin I Suiter</a:t>
            </a:r>
          </a:p>
          <a:p>
            <a:pPr lvl="1">
              <a:buFont typeface="Wingdings" panose="05000000000000000000" pitchFamily="2" charset="2"/>
              <a:buChar char="Ø"/>
            </a:pPr>
            <a:r>
              <a:rPr lang="en-US" sz="1900" dirty="0" smtClean="0"/>
              <a:t>Sheriff:  Samuel N. Newberry</a:t>
            </a:r>
          </a:p>
          <a:p>
            <a:pPr lvl="1">
              <a:buFont typeface="Wingdings" panose="05000000000000000000" pitchFamily="2" charset="2"/>
              <a:buChar char="Ø"/>
            </a:pPr>
            <a:r>
              <a:rPr lang="en-US" sz="1900" dirty="0" smtClean="0"/>
              <a:t>Deputy Sheriff:  Harman Newberry</a:t>
            </a:r>
          </a:p>
          <a:p>
            <a:pPr lvl="1">
              <a:buFont typeface="Wingdings" panose="05000000000000000000" pitchFamily="2" charset="2"/>
              <a:buChar char="Ø"/>
            </a:pPr>
            <a:r>
              <a:rPr lang="en-US" sz="1900" dirty="0" smtClean="0"/>
              <a:t>Commonwealth’s Attorney:  William N. Harman</a:t>
            </a:r>
          </a:p>
          <a:p>
            <a:pPr lvl="1">
              <a:buFont typeface="Wingdings" panose="05000000000000000000" pitchFamily="2" charset="2"/>
              <a:buChar char="Ø"/>
            </a:pPr>
            <a:r>
              <a:rPr lang="en-US" sz="1900" dirty="0" smtClean="0"/>
              <a:t>Justice of the Peace:  William Groseclose</a:t>
            </a:r>
          </a:p>
          <a:p>
            <a:pPr lvl="1">
              <a:buFont typeface="Wingdings" panose="05000000000000000000" pitchFamily="2" charset="2"/>
              <a:buChar char="Ø"/>
            </a:pPr>
            <a:r>
              <a:rPr lang="en-US" sz="1900" dirty="0" smtClean="0"/>
              <a:t>Overseers of the Poor:  Randolph Hall and Joseph Fanning</a:t>
            </a:r>
            <a:endParaRPr lang="en-US" dirty="0" smtClean="0"/>
          </a:p>
          <a:p>
            <a:pPr marL="201168" lvl="1" indent="0">
              <a:buNone/>
            </a:pPr>
            <a:endParaRPr lang="en-US" dirty="0"/>
          </a:p>
          <a:p>
            <a:r>
              <a:rPr lang="en-US" sz="2300" b="1" dirty="0" smtClean="0"/>
              <a:t>Other Actions</a:t>
            </a:r>
            <a:endParaRPr lang="en-US" sz="2300" b="1" dirty="0"/>
          </a:p>
          <a:p>
            <a:pPr lvl="1">
              <a:buFont typeface="Wingdings" panose="05000000000000000000" pitchFamily="2" charset="2"/>
              <a:buChar char="Ø"/>
            </a:pPr>
            <a:r>
              <a:rPr lang="en-US" sz="1900" dirty="0" smtClean="0"/>
              <a:t>Appropriated the sum of $1,520 to August Wesendonck for use by the volunteers from the Bland units in the Civil War – to equip with horses, feed, clothe, etc.</a:t>
            </a:r>
          </a:p>
          <a:p>
            <a:pPr lvl="1">
              <a:buFont typeface="Wingdings" panose="05000000000000000000" pitchFamily="2" charset="2"/>
              <a:buChar char="Ø"/>
            </a:pPr>
            <a:r>
              <a:rPr lang="en-US" sz="1900" dirty="0" smtClean="0"/>
              <a:t>Authorized the use the house of James W. Grayson to be used as </a:t>
            </a:r>
            <a:r>
              <a:rPr lang="en-US" sz="1900" i="1" dirty="0" smtClean="0"/>
              <a:t>temporary courthouse </a:t>
            </a:r>
            <a:r>
              <a:rPr lang="en-US" sz="1900" dirty="0" smtClean="0"/>
              <a:t>until one could be built</a:t>
            </a:r>
            <a:endParaRPr lang="en-US" sz="1900" dirty="0"/>
          </a:p>
        </p:txBody>
      </p:sp>
    </p:spTree>
    <p:extLst>
      <p:ext uri="{BB962C8B-B14F-4D97-AF65-F5344CB8AC3E}">
        <p14:creationId xmlns:p14="http://schemas.microsoft.com/office/powerpoint/2010/main" val="26073423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951500"/>
          </a:xfrm>
        </p:spPr>
        <p:txBody>
          <a:bodyPr>
            <a:normAutofit fontScale="90000"/>
          </a:bodyPr>
          <a:lstStyle/>
          <a:p>
            <a:pPr algn="ctr"/>
            <a:r>
              <a:rPr lang="en-US" dirty="0" smtClean="0"/>
              <a:t/>
            </a:r>
            <a:br>
              <a:rPr lang="en-US" dirty="0" smtClean="0"/>
            </a:br>
            <a:r>
              <a:rPr lang="en-US" dirty="0"/>
              <a:t/>
            </a:r>
            <a:br>
              <a:rPr lang="en-US" dirty="0"/>
            </a:br>
            <a:r>
              <a:rPr lang="en-US" b="1" dirty="0" smtClean="0"/>
              <a:t>Secession – 3 Week After Bland’s Formation</a:t>
            </a:r>
            <a:br>
              <a:rPr lang="en-US" b="1" dirty="0" smtClean="0"/>
            </a:br>
            <a:r>
              <a:rPr lang="en-US" b="1" dirty="0" smtClean="0"/>
              <a:t>April 17, 1861</a:t>
            </a:r>
            <a:br>
              <a:rPr lang="en-US" b="1" dirty="0" smtClean="0"/>
            </a:br>
            <a:endParaRPr lang="en-US" b="1" dirty="0"/>
          </a:p>
        </p:txBody>
      </p:sp>
      <p:sp>
        <p:nvSpPr>
          <p:cNvPr id="3" name="Content Placeholder 2"/>
          <p:cNvSpPr>
            <a:spLocks noGrp="1"/>
          </p:cNvSpPr>
          <p:nvPr>
            <p:ph idx="1"/>
          </p:nvPr>
        </p:nvSpPr>
        <p:spPr>
          <a:xfrm>
            <a:off x="888274" y="1845734"/>
            <a:ext cx="10267406" cy="4023360"/>
          </a:xfrm>
        </p:spPr>
        <p:txBody>
          <a:bodyPr>
            <a:normAutofit lnSpcReduction="10000"/>
          </a:bodyPr>
          <a:lstStyle/>
          <a:p>
            <a:pPr>
              <a:buFont typeface="Wingdings" panose="05000000000000000000" pitchFamily="2" charset="2"/>
              <a:buChar char="§"/>
            </a:pPr>
            <a:endParaRPr lang="en-US" dirty="0" smtClean="0"/>
          </a:p>
          <a:p>
            <a:pPr>
              <a:buFont typeface="Wingdings" panose="05000000000000000000" pitchFamily="2" charset="2"/>
              <a:buChar char="§"/>
            </a:pPr>
            <a:r>
              <a:rPr lang="en-US" dirty="0" smtClean="0"/>
              <a:t>Virginia seceded from the Union just 3 weeks after the County of Bland was formed on April 17, 1861.</a:t>
            </a:r>
          </a:p>
          <a:p>
            <a:pPr>
              <a:buFont typeface="Wingdings" panose="05000000000000000000" pitchFamily="2" charset="2"/>
              <a:buChar char="§"/>
            </a:pPr>
            <a:r>
              <a:rPr lang="en-US" dirty="0" smtClean="0"/>
              <a:t>There had been 2 secession votes, one earlier in January, that failed.</a:t>
            </a:r>
          </a:p>
          <a:p>
            <a:pPr>
              <a:buFont typeface="Wingdings" panose="05000000000000000000" pitchFamily="2" charset="2"/>
              <a:buChar char="§"/>
            </a:pPr>
            <a:r>
              <a:rPr lang="en-US" dirty="0" smtClean="0"/>
              <a:t>Peace Conference intervened but peace did not ensue.  President Lincoln called on all states that had not seceded to raise 75,000 troops and invade states that had not seceded.  That was the proverbial “straw that broke the camel’s back.”  Virginia governor called another secession vote.  </a:t>
            </a:r>
          </a:p>
          <a:p>
            <a:pPr>
              <a:buFont typeface="Wingdings" panose="05000000000000000000" pitchFamily="2" charset="2"/>
              <a:buChar char="§"/>
            </a:pPr>
            <a:r>
              <a:rPr lang="en-US" dirty="0" smtClean="0"/>
              <a:t>Secession votes were cast by representatives from Giles, Tazewell and Wythe since a representative had not yet been appointed for Bland County</a:t>
            </a:r>
          </a:p>
          <a:p>
            <a:pPr lvl="1">
              <a:buFont typeface="Wingdings" panose="05000000000000000000" pitchFamily="2" charset="2"/>
              <a:buChar char="§"/>
            </a:pPr>
            <a:r>
              <a:rPr lang="en-US" dirty="0" smtClean="0"/>
              <a:t>Manilius Chapman (Giles) voted yes</a:t>
            </a:r>
          </a:p>
          <a:p>
            <a:pPr lvl="1">
              <a:buFont typeface="Wingdings" panose="05000000000000000000" pitchFamily="2" charset="2"/>
              <a:buChar char="§"/>
            </a:pPr>
            <a:r>
              <a:rPr lang="en-US" dirty="0" smtClean="0"/>
              <a:t>Samuel L Graham (Tazewell) voted yes</a:t>
            </a:r>
          </a:p>
          <a:p>
            <a:pPr lvl="1">
              <a:buFont typeface="Wingdings" panose="05000000000000000000" pitchFamily="2" charset="2"/>
              <a:buChar char="§"/>
            </a:pPr>
            <a:r>
              <a:rPr lang="en-US" dirty="0" smtClean="0"/>
              <a:t>Robert C Kent (Wythe) voted yes</a:t>
            </a:r>
          </a:p>
          <a:p>
            <a:pPr marL="0" indent="0">
              <a:buNone/>
            </a:pPr>
            <a:endParaRPr lang="en-US" dirty="0"/>
          </a:p>
          <a:p>
            <a:pPr marL="0">
              <a:buNone/>
            </a:pPr>
            <a:endParaRPr lang="en-US" dirty="0" smtClean="0"/>
          </a:p>
          <a:p>
            <a:pPr marL="201168" lvl="1" indent="0">
              <a:buNone/>
            </a:pPr>
            <a:endParaRPr lang="en-US" dirty="0"/>
          </a:p>
          <a:p>
            <a:pPr marL="0">
              <a:buNone/>
            </a:pPr>
            <a:endParaRPr lang="en-US" dirty="0" smtClean="0"/>
          </a:p>
          <a:p>
            <a:pPr lvl="1">
              <a:buFont typeface="Wingdings" panose="05000000000000000000" pitchFamily="2" charset="2"/>
              <a:buChar char="§"/>
            </a:pPr>
            <a:endParaRPr lang="en-US" dirty="0" smtClean="0"/>
          </a:p>
          <a:p>
            <a:pPr lvl="1">
              <a:buFont typeface="Wingdings" panose="05000000000000000000" pitchFamily="2" charset="2"/>
              <a:buChar char="§"/>
            </a:pPr>
            <a:endParaRPr lang="en-US" dirty="0" smtClean="0"/>
          </a:p>
          <a:p>
            <a:endParaRPr lang="en-US" dirty="0" smtClean="0"/>
          </a:p>
          <a:p>
            <a:endParaRPr lang="en-US" dirty="0"/>
          </a:p>
        </p:txBody>
      </p:sp>
    </p:spTree>
    <p:extLst>
      <p:ext uri="{BB962C8B-B14F-4D97-AF65-F5344CB8AC3E}">
        <p14:creationId xmlns:p14="http://schemas.microsoft.com/office/powerpoint/2010/main" val="5852255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265972"/>
          </a:xfrm>
        </p:spPr>
        <p:txBody>
          <a:bodyPr>
            <a:normAutofit fontScale="90000"/>
          </a:bodyPr>
          <a:lstStyle/>
          <a:p>
            <a:pPr algn="ctr"/>
            <a:r>
              <a:rPr lang="en-US" b="1" i="1" u="sng" dirty="0" smtClean="0"/>
              <a:t>First War</a:t>
            </a:r>
            <a:r>
              <a:rPr lang="en-US" b="1" i="1" dirty="0" smtClean="0"/>
              <a:t> for Bland County Citizens </a:t>
            </a:r>
            <a:r>
              <a:rPr lang="en-US" b="1" i="1" dirty="0"/>
              <a:t/>
            </a:r>
            <a:br>
              <a:rPr lang="en-US" b="1" i="1" dirty="0"/>
            </a:br>
            <a:r>
              <a:rPr lang="en-US" b="1" i="1" dirty="0" smtClean="0"/>
              <a:t>American Civil War (1861 – 1865)</a:t>
            </a:r>
            <a:endParaRPr lang="en-US" b="1" i="1" dirty="0"/>
          </a:p>
        </p:txBody>
      </p:sp>
      <p:sp>
        <p:nvSpPr>
          <p:cNvPr id="4" name="TextBox 3"/>
          <p:cNvSpPr txBox="1"/>
          <p:nvPr/>
        </p:nvSpPr>
        <p:spPr>
          <a:xfrm>
            <a:off x="306448" y="1534924"/>
            <a:ext cx="10849232" cy="4755148"/>
          </a:xfrm>
          <a:prstGeom prst="rect">
            <a:avLst/>
          </a:prstGeom>
          <a:noFill/>
        </p:spPr>
        <p:txBody>
          <a:bodyPr wrap="square" rtlCol="0">
            <a:spAutoFit/>
          </a:bodyPr>
          <a:lstStyle/>
          <a:p>
            <a:pPr>
              <a:buFont typeface="Wingdings" panose="05000000000000000000" pitchFamily="2" charset="2"/>
              <a:buChar char="Ø"/>
            </a:pPr>
            <a:endParaRPr lang="en-US" sz="700" b="1" i="1" dirty="0" smtClean="0"/>
          </a:p>
          <a:p>
            <a:endParaRPr lang="en-US" sz="700" b="1" i="1" dirty="0" smtClean="0"/>
          </a:p>
          <a:p>
            <a:pPr marL="285750" indent="-285750">
              <a:buFont typeface="Wingdings" panose="05000000000000000000" pitchFamily="2" charset="2"/>
              <a:buChar char="§"/>
            </a:pPr>
            <a:r>
              <a:rPr lang="en-US" sz="1700" b="1" dirty="0" smtClean="0"/>
              <a:t>April </a:t>
            </a:r>
            <a:r>
              <a:rPr lang="en-US" sz="1700" b="1" dirty="0"/>
              <a:t>– June, 1861 – Home Guards or Militias were formed in </a:t>
            </a:r>
            <a:r>
              <a:rPr lang="en-US" sz="1700" b="1" dirty="0" smtClean="0"/>
              <a:t>Bland (listed on pages 264 -276 ) History of Bland County – No accurate count of how many people served in Confederate Army, but best estimate is about 300.</a:t>
            </a:r>
            <a:endParaRPr lang="en-US" sz="1700" b="1" dirty="0"/>
          </a:p>
          <a:p>
            <a:pPr marL="171450" indent="-171450">
              <a:buFont typeface="Wingdings" panose="05000000000000000000" pitchFamily="2" charset="2"/>
              <a:buChar char="§"/>
            </a:pPr>
            <a:endParaRPr lang="en-US" sz="1700" b="1" dirty="0" smtClean="0"/>
          </a:p>
          <a:p>
            <a:pPr marL="285750" indent="-285750">
              <a:buFont typeface="Wingdings" panose="05000000000000000000" pitchFamily="2" charset="2"/>
              <a:buChar char="§"/>
            </a:pPr>
            <a:r>
              <a:rPr lang="en-US" sz="1700" b="1" dirty="0" smtClean="0"/>
              <a:t>Two County </a:t>
            </a:r>
            <a:r>
              <a:rPr lang="en-US" sz="1700" b="1" dirty="0"/>
              <a:t>officials had to be </a:t>
            </a:r>
            <a:r>
              <a:rPr lang="en-US" sz="1700" b="1" dirty="0" smtClean="0"/>
              <a:t>replaced because of their role in the war.  </a:t>
            </a:r>
            <a:r>
              <a:rPr lang="en-US" sz="1700" b="1" dirty="0"/>
              <a:t>Samuel </a:t>
            </a:r>
            <a:r>
              <a:rPr lang="en-US" sz="1700" b="1" dirty="0" smtClean="0"/>
              <a:t>H Newberry </a:t>
            </a:r>
            <a:r>
              <a:rPr lang="en-US" sz="1700" b="1" dirty="0"/>
              <a:t>as </a:t>
            </a:r>
            <a:r>
              <a:rPr lang="en-US" sz="1700" b="1" dirty="0" smtClean="0"/>
              <a:t>Sheriff by his brother, Harmon Newberry, and Franklin I. Suiter by James Finley as Commissioner </a:t>
            </a:r>
            <a:r>
              <a:rPr lang="en-US" sz="1700" b="1" dirty="0"/>
              <a:t>of </a:t>
            </a:r>
            <a:r>
              <a:rPr lang="en-US" sz="1700" b="1" dirty="0" smtClean="0"/>
              <a:t>Revenue</a:t>
            </a:r>
          </a:p>
          <a:p>
            <a:pPr marL="171450" indent="-171450">
              <a:buFont typeface="Wingdings" panose="05000000000000000000" pitchFamily="2" charset="2"/>
              <a:buChar char="§"/>
            </a:pPr>
            <a:endParaRPr lang="en-US" sz="1700" b="1" dirty="0"/>
          </a:p>
          <a:p>
            <a:pPr marL="285750" indent="-285750">
              <a:buFont typeface="Wingdings" panose="05000000000000000000" pitchFamily="2" charset="2"/>
              <a:buChar char="§"/>
            </a:pPr>
            <a:r>
              <a:rPr lang="en-US" sz="1700" b="1" dirty="0"/>
              <a:t>1861 – 1865 – Civil War rages</a:t>
            </a:r>
          </a:p>
          <a:p>
            <a:pPr marL="742950" lvl="1" indent="-285750">
              <a:buFont typeface="Wingdings" panose="05000000000000000000" pitchFamily="2" charset="2"/>
              <a:buChar char="§"/>
            </a:pPr>
            <a:r>
              <a:rPr lang="en-US" sz="1700" b="1" dirty="0"/>
              <a:t>Skirmishes in Bland, but no </a:t>
            </a:r>
            <a:r>
              <a:rPr lang="en-US" sz="1700" b="1" dirty="0" smtClean="0"/>
              <a:t>significant </a:t>
            </a:r>
            <a:r>
              <a:rPr lang="en-US" sz="1700" b="1" dirty="0"/>
              <a:t>battle</a:t>
            </a:r>
          </a:p>
          <a:p>
            <a:pPr marL="742950" lvl="1" indent="-285750">
              <a:buFont typeface="Wingdings" panose="05000000000000000000" pitchFamily="2" charset="2"/>
              <a:buChar char="§"/>
            </a:pPr>
            <a:r>
              <a:rPr lang="en-US" sz="1700" b="1" dirty="0"/>
              <a:t>Troops from North Passed Through on Way to:</a:t>
            </a:r>
          </a:p>
          <a:p>
            <a:pPr marL="1200150" lvl="2" indent="-285750">
              <a:buFont typeface="Wingdings" panose="05000000000000000000" pitchFamily="2" charset="2"/>
              <a:buChar char="§"/>
            </a:pPr>
            <a:r>
              <a:rPr lang="en-US" sz="1700" b="1" dirty="0"/>
              <a:t> Toland’s Raid in Wytheville</a:t>
            </a:r>
          </a:p>
          <a:p>
            <a:pPr marL="1200150" lvl="2" indent="-285750">
              <a:buFont typeface="Wingdings" panose="05000000000000000000" pitchFamily="2" charset="2"/>
              <a:buChar char="§"/>
            </a:pPr>
            <a:r>
              <a:rPr lang="en-US" sz="1700" b="1" dirty="0"/>
              <a:t> Battle of Cloyd’s Mt. near Dublin at end of  </a:t>
            </a:r>
            <a:r>
              <a:rPr lang="en-US" sz="1700" b="1" dirty="0" smtClean="0"/>
              <a:t>War</a:t>
            </a:r>
          </a:p>
          <a:p>
            <a:pPr marL="1200150" lvl="2" indent="-285750">
              <a:buFont typeface="Wingdings" panose="05000000000000000000" pitchFamily="2" charset="2"/>
              <a:buChar char="§"/>
            </a:pPr>
            <a:r>
              <a:rPr lang="en-US" sz="1700" b="1" dirty="0" smtClean="0"/>
              <a:t>Bland stood between North and West Union Armies and 3 strategic locations:  Salt Deposits near Saltville, Railroad at Dublin Depot, Lead Mines near Wytheville</a:t>
            </a:r>
          </a:p>
          <a:p>
            <a:pPr marL="1200150" lvl="2" indent="-285750">
              <a:buFont typeface="Wingdings" panose="05000000000000000000" pitchFamily="2" charset="2"/>
              <a:buChar char="§"/>
            </a:pPr>
            <a:endParaRPr lang="en-US" sz="1700" b="1" dirty="0"/>
          </a:p>
          <a:p>
            <a:pPr marL="742950" lvl="1" indent="-285750">
              <a:buFont typeface="Wingdings" panose="05000000000000000000" pitchFamily="2" charset="2"/>
              <a:buChar char="§"/>
            </a:pPr>
            <a:r>
              <a:rPr lang="en-US" sz="1700" b="1" dirty="0"/>
              <a:t>No accurate number on loss of life or wounded among </a:t>
            </a:r>
            <a:r>
              <a:rPr lang="en-US" sz="1700" b="1" dirty="0" smtClean="0"/>
              <a:t>Bland County </a:t>
            </a:r>
            <a:r>
              <a:rPr lang="en-US" sz="1700" b="1" dirty="0"/>
              <a:t>Citizens, but there were many. </a:t>
            </a:r>
            <a:endParaRPr lang="en-US" sz="1700" b="1" dirty="0" smtClean="0"/>
          </a:p>
          <a:p>
            <a:pPr lvl="1"/>
            <a:endParaRPr lang="en-US" sz="1700" b="1" dirty="0"/>
          </a:p>
          <a:p>
            <a:pPr marL="285750" indent="-285750">
              <a:buFont typeface="Wingdings" panose="05000000000000000000" pitchFamily="2" charset="2"/>
              <a:buChar char="§"/>
            </a:pPr>
            <a:r>
              <a:rPr lang="en-US" sz="1700" b="1" dirty="0" smtClean="0"/>
              <a:t> April 9,  </a:t>
            </a:r>
            <a:r>
              <a:rPr lang="en-US" sz="1700" b="1" dirty="0"/>
              <a:t>1865 – Surrender at Appomattox</a:t>
            </a:r>
          </a:p>
        </p:txBody>
      </p:sp>
    </p:spTree>
    <p:extLst>
      <p:ext uri="{BB962C8B-B14F-4D97-AF65-F5344CB8AC3E}">
        <p14:creationId xmlns:p14="http://schemas.microsoft.com/office/powerpoint/2010/main" val="6052008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20675" y="67452"/>
            <a:ext cx="10058400" cy="1449387"/>
          </a:xfrm>
        </p:spPr>
        <p:txBody>
          <a:bodyPr>
            <a:normAutofit fontScale="90000"/>
          </a:bodyPr>
          <a:lstStyle/>
          <a:p>
            <a:pPr algn="ctr"/>
            <a:r>
              <a:rPr lang="en-US" sz="5400" dirty="0" smtClean="0"/>
              <a:t/>
            </a:r>
            <a:br>
              <a:rPr lang="en-US" sz="5400" dirty="0" smtClean="0"/>
            </a:br>
            <a:r>
              <a:rPr lang="en-US" sz="5400" dirty="0"/>
              <a:t/>
            </a:r>
            <a:br>
              <a:rPr lang="en-US" sz="5400" dirty="0"/>
            </a:br>
            <a:r>
              <a:rPr lang="en-US" sz="5400" dirty="0" smtClean="0"/>
              <a:t/>
            </a:r>
            <a:br>
              <a:rPr lang="en-US" sz="5400" dirty="0" smtClean="0"/>
            </a:br>
            <a:r>
              <a:rPr lang="en-US" sz="3600" b="1" i="1" u="sng" dirty="0" smtClean="0"/>
              <a:t>First Time Residents of VA Lived Under Military Rule</a:t>
            </a:r>
            <a:br>
              <a:rPr lang="en-US" sz="3600" b="1" i="1" u="sng" dirty="0" smtClean="0"/>
            </a:br>
            <a:r>
              <a:rPr lang="en-US" sz="3600" b="1" i="1" dirty="0" smtClean="0"/>
              <a:t>Post Civil War (1865 – 1870)</a:t>
            </a:r>
            <a:br>
              <a:rPr lang="en-US" sz="3600" b="1" i="1" dirty="0" smtClean="0"/>
            </a:br>
            <a:endParaRPr lang="en-US" sz="4000" b="1" i="1" dirty="0"/>
          </a:p>
        </p:txBody>
      </p:sp>
      <p:sp>
        <p:nvSpPr>
          <p:cNvPr id="4" name="Content Placeholder 3"/>
          <p:cNvSpPr>
            <a:spLocks noGrp="1"/>
          </p:cNvSpPr>
          <p:nvPr>
            <p:ph sz="half" idx="4294967295"/>
          </p:nvPr>
        </p:nvSpPr>
        <p:spPr>
          <a:xfrm>
            <a:off x="154192" y="991496"/>
            <a:ext cx="11591365" cy="5000999"/>
          </a:xfrm>
        </p:spPr>
        <p:txBody>
          <a:bodyPr>
            <a:noAutofit/>
          </a:bodyPr>
          <a:lstStyle/>
          <a:p>
            <a:pPr>
              <a:buFont typeface="Wingdings" panose="05000000000000000000" pitchFamily="2" charset="2"/>
              <a:buChar char="Ø"/>
            </a:pPr>
            <a:r>
              <a:rPr lang="en-US" sz="1800" b="1" dirty="0"/>
              <a:t>1865 – 1870 – All of Virginia was under Military Rule from end of war until January 26, 1870.   General John Schofield was appointed military governor of VA</a:t>
            </a:r>
          </a:p>
          <a:p>
            <a:pPr>
              <a:buFont typeface="Wingdings" panose="05000000000000000000" pitchFamily="2" charset="2"/>
              <a:buChar char="Ø"/>
            </a:pPr>
            <a:r>
              <a:rPr lang="en-US" sz="1800" b="1" dirty="0"/>
              <a:t>After the war, the county faced challenges in rebuilding its economy and infrastructure. However, there was not as much damage to </a:t>
            </a:r>
            <a:r>
              <a:rPr lang="en-US" sz="1800" b="1" dirty="0" smtClean="0"/>
              <a:t>Bland County after </a:t>
            </a:r>
            <a:r>
              <a:rPr lang="en-US" sz="1800" b="1" dirty="0"/>
              <a:t>the war.  </a:t>
            </a:r>
          </a:p>
          <a:p>
            <a:pPr>
              <a:buFont typeface="Wingdings" panose="05000000000000000000" pitchFamily="2" charset="2"/>
              <a:buChar char="Ø"/>
            </a:pPr>
            <a:r>
              <a:rPr lang="en-US" sz="1800" b="1" dirty="0"/>
              <a:t>Due to the worthlessness of Confederate money, paying taxes presented difficulty and land changed hands.  </a:t>
            </a:r>
            <a:r>
              <a:rPr lang="en-US" sz="1800" b="1" dirty="0" err="1" smtClean="0"/>
              <a:t>Wessendonck’s</a:t>
            </a:r>
            <a:r>
              <a:rPr lang="en-US" sz="1800" b="1" dirty="0" smtClean="0"/>
              <a:t> brother, Otto, paid his taxes </a:t>
            </a:r>
            <a:r>
              <a:rPr lang="en-US" sz="1800" b="1" dirty="0"/>
              <a:t>in </a:t>
            </a:r>
            <a:r>
              <a:rPr lang="en-US" sz="1800" b="1" dirty="0" smtClean="0"/>
              <a:t>GOLD.  Otto also paid </a:t>
            </a:r>
            <a:r>
              <a:rPr lang="en-US" sz="1800" b="1" dirty="0"/>
              <a:t>taxes for neighbors and acquired the </a:t>
            </a:r>
            <a:r>
              <a:rPr lang="en-US" sz="1800" b="1" dirty="0" smtClean="0"/>
              <a:t>land.  Many Yankees came to the area, paid the taxes and became owners of large tracts of land.  Example:  Kimberling Springs Resort first known as Booth’s Healing Springs.</a:t>
            </a:r>
            <a:endParaRPr lang="en-US" sz="1800" b="1" dirty="0"/>
          </a:p>
          <a:p>
            <a:pPr>
              <a:buFont typeface="Wingdings" panose="05000000000000000000" pitchFamily="2" charset="2"/>
              <a:buChar char="Ø"/>
            </a:pPr>
            <a:r>
              <a:rPr lang="en-US" sz="1800" b="1" dirty="0"/>
              <a:t>1866 – First County Building – </a:t>
            </a:r>
            <a:r>
              <a:rPr lang="en-US" sz="1800" b="1" u="sng" dirty="0"/>
              <a:t>the Jail is built</a:t>
            </a:r>
            <a:r>
              <a:rPr lang="en-US" sz="1800" b="1" dirty="0"/>
              <a:t>.  Military rule officials must have felt they needed a place to put </a:t>
            </a:r>
            <a:r>
              <a:rPr lang="en-US" sz="1800" b="1" dirty="0" smtClean="0"/>
              <a:t>the unruly</a:t>
            </a:r>
            <a:r>
              <a:rPr lang="en-US" sz="1800" b="1" dirty="0"/>
              <a:t>, criminals, etc</a:t>
            </a:r>
            <a:r>
              <a:rPr lang="en-US" sz="1800" b="1" dirty="0" smtClean="0"/>
              <a:t>.  Many rogue elements were roaming country.  </a:t>
            </a:r>
            <a:endParaRPr lang="en-US" sz="1800" b="1" dirty="0"/>
          </a:p>
          <a:p>
            <a:pPr>
              <a:buFont typeface="Wingdings" panose="05000000000000000000" pitchFamily="2" charset="2"/>
              <a:buChar char="Ø"/>
            </a:pPr>
            <a:r>
              <a:rPr lang="en-US" sz="1800" b="1" dirty="0"/>
              <a:t>1867 </a:t>
            </a:r>
            <a:r>
              <a:rPr lang="en-US" sz="1800" b="1" dirty="0" smtClean="0"/>
              <a:t>– 1869  The </a:t>
            </a:r>
            <a:r>
              <a:rPr lang="en-US" sz="1800" b="1" dirty="0"/>
              <a:t>former Confederate states were </a:t>
            </a:r>
            <a:r>
              <a:rPr lang="en-US" sz="1800" b="1" dirty="0" smtClean="0"/>
              <a:t>required </a:t>
            </a:r>
            <a:r>
              <a:rPr lang="en-US" sz="1800" b="1" dirty="0"/>
              <a:t>to ratify the Fourteenth </a:t>
            </a:r>
            <a:r>
              <a:rPr lang="en-US" sz="1800" b="1" dirty="0" smtClean="0"/>
              <a:t>Amendment, </a:t>
            </a:r>
            <a:r>
              <a:rPr lang="en-US" sz="1800" b="1" dirty="0"/>
              <a:t>which defined citizenship and the rights of citizens</a:t>
            </a:r>
            <a:r>
              <a:rPr lang="en-US" sz="1800" b="1" dirty="0" smtClean="0"/>
              <a:t> in </a:t>
            </a:r>
            <a:r>
              <a:rPr lang="en-US" sz="1800" b="1" dirty="0"/>
              <a:t>the U.S. </a:t>
            </a:r>
            <a:r>
              <a:rPr lang="en-US" sz="1800" b="1" dirty="0" smtClean="0"/>
              <a:t>Constitution, before re-admission to the Union,.  </a:t>
            </a:r>
            <a:r>
              <a:rPr lang="en-US" sz="1800" b="1" dirty="0"/>
              <a:t>Virginia rejected the 14</a:t>
            </a:r>
            <a:r>
              <a:rPr lang="en-US" sz="1800" b="1" baseline="30000" dirty="0"/>
              <a:t>th</a:t>
            </a:r>
            <a:r>
              <a:rPr lang="en-US" sz="1800" b="1" dirty="0"/>
              <a:t> Amendment in </a:t>
            </a:r>
            <a:r>
              <a:rPr lang="en-US" sz="1800" b="1" dirty="0" smtClean="0"/>
              <a:t>1867. In 1869 Virginia adopted a </a:t>
            </a:r>
            <a:r>
              <a:rPr lang="en-US" sz="1800" b="1" dirty="0"/>
              <a:t>new state constitution that acknowledged the rights of </a:t>
            </a:r>
            <a:r>
              <a:rPr lang="en-US" sz="1800" b="1" dirty="0" smtClean="0"/>
              <a:t>black </a:t>
            </a:r>
            <a:r>
              <a:rPr lang="en-US" sz="1800" b="1" dirty="0"/>
              <a:t>men to vote and run for </a:t>
            </a:r>
            <a:r>
              <a:rPr lang="en-US" sz="1800" b="1" dirty="0" smtClean="0"/>
              <a:t>office. </a:t>
            </a:r>
            <a:r>
              <a:rPr lang="en-US" sz="1800" b="1" u="sng" dirty="0" smtClean="0"/>
              <a:t>The </a:t>
            </a:r>
            <a:r>
              <a:rPr lang="en-US" sz="1800" b="1" u="sng" dirty="0"/>
              <a:t>General Assembly ratified the </a:t>
            </a:r>
            <a:r>
              <a:rPr lang="en-US" sz="1800" b="1" u="sng" dirty="0" smtClean="0"/>
              <a:t>Fourteenth (citizenship for all) </a:t>
            </a:r>
            <a:r>
              <a:rPr lang="en-US" sz="1800" b="1" u="sng" dirty="0"/>
              <a:t>and </a:t>
            </a:r>
            <a:r>
              <a:rPr lang="en-US" sz="1800" b="1" u="sng" dirty="0" smtClean="0"/>
              <a:t>Fifteenth (right for African Americans to vote) </a:t>
            </a:r>
            <a:r>
              <a:rPr lang="en-US" sz="1800" b="1" u="sng" dirty="0"/>
              <a:t>Amendments in October 1869. </a:t>
            </a:r>
          </a:p>
          <a:p>
            <a:pPr>
              <a:buFont typeface="Wingdings" panose="05000000000000000000" pitchFamily="2" charset="2"/>
              <a:buChar char="Ø"/>
            </a:pPr>
            <a:r>
              <a:rPr lang="en-US" sz="1800" b="1" dirty="0"/>
              <a:t>1870 – Virginia was </a:t>
            </a:r>
            <a:r>
              <a:rPr lang="en-US" sz="1800" b="1" u="sng" dirty="0"/>
              <a:t>readmitted</a:t>
            </a:r>
            <a:r>
              <a:rPr lang="en-US" sz="1800" b="1" dirty="0"/>
              <a:t> to the Union on January 26, 1870 when Congress passed the act to admit the state of Virginia </a:t>
            </a:r>
            <a:r>
              <a:rPr lang="en-US" sz="1800" b="1" dirty="0" smtClean="0"/>
              <a:t>with representation </a:t>
            </a:r>
            <a:r>
              <a:rPr lang="en-US" sz="1800" b="1" dirty="0"/>
              <a:t>in Congress. </a:t>
            </a:r>
          </a:p>
          <a:p>
            <a:pPr>
              <a:buFont typeface="Wingdings" panose="05000000000000000000" pitchFamily="2" charset="2"/>
              <a:buChar char="Ø"/>
            </a:pPr>
            <a:endParaRPr lang="en-US" sz="1600" b="1" dirty="0" smtClean="0"/>
          </a:p>
        </p:txBody>
      </p:sp>
    </p:spTree>
    <p:extLst>
      <p:ext uri="{BB962C8B-B14F-4D97-AF65-F5344CB8AC3E}">
        <p14:creationId xmlns:p14="http://schemas.microsoft.com/office/powerpoint/2010/main" val="19249395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286603"/>
            <a:ext cx="10355580" cy="1450757"/>
          </a:xfrm>
        </p:spPr>
        <p:txBody>
          <a:bodyPr>
            <a:normAutofit fontScale="90000"/>
          </a:bodyPr>
          <a:lstStyle/>
          <a:p>
            <a:pPr algn="ctr"/>
            <a:r>
              <a:rPr lang="en-US" b="1" i="1" u="sng" dirty="0" smtClean="0"/>
              <a:t>First County Building Constructed :  County Jail</a:t>
            </a:r>
            <a:r>
              <a:rPr lang="en-US" b="1" dirty="0" smtClean="0"/>
              <a:t/>
            </a:r>
            <a:br>
              <a:rPr lang="en-US" b="1" dirty="0" smtClean="0"/>
            </a:br>
            <a:r>
              <a:rPr lang="en-US" b="1" dirty="0" smtClean="0"/>
              <a:t>1866</a:t>
            </a:r>
            <a:endParaRPr lang="en-US" b="1" dirty="0"/>
          </a:p>
        </p:txBody>
      </p:sp>
      <p:sp>
        <p:nvSpPr>
          <p:cNvPr id="4" name="Content Placeholder 3"/>
          <p:cNvSpPr>
            <a:spLocks noGrp="1"/>
          </p:cNvSpPr>
          <p:nvPr>
            <p:ph idx="1"/>
          </p:nvPr>
        </p:nvSpPr>
        <p:spPr>
          <a:xfrm>
            <a:off x="566057" y="1871859"/>
            <a:ext cx="5773783" cy="4023360"/>
          </a:xfrm>
        </p:spPr>
        <p:txBody>
          <a:bodyPr>
            <a:normAutofit/>
          </a:bodyPr>
          <a:lstStyle/>
          <a:p>
            <a:r>
              <a:rPr lang="en-US" b="1" dirty="0"/>
              <a:t>Old Jail Built in 1866</a:t>
            </a:r>
            <a:endParaRPr lang="en-US" dirty="0"/>
          </a:p>
          <a:p>
            <a:pPr lvl="0"/>
            <a:r>
              <a:rPr lang="en-US" b="1" dirty="0"/>
              <a:t>Operated for about 130 years as a jail</a:t>
            </a:r>
            <a:endParaRPr lang="en-US" dirty="0"/>
          </a:p>
          <a:p>
            <a:pPr lvl="0"/>
            <a:r>
              <a:rPr lang="en-US" b="1" dirty="0"/>
              <a:t>Contract  let on August 29, 1866 with to James V. Pendleton</a:t>
            </a:r>
            <a:endParaRPr lang="en-US" dirty="0"/>
          </a:p>
          <a:p>
            <a:pPr lvl="0"/>
            <a:r>
              <a:rPr lang="en-US" b="1" dirty="0"/>
              <a:t>Cost of Construction was  $4,700  ($60,000 in today’s money)</a:t>
            </a:r>
            <a:endParaRPr lang="en-US" dirty="0"/>
          </a:p>
          <a:p>
            <a:pPr lvl="0"/>
            <a:r>
              <a:rPr lang="en-US" b="1" dirty="0" smtClean="0"/>
              <a:t>It </a:t>
            </a:r>
            <a:r>
              <a:rPr lang="en-US" b="1" dirty="0"/>
              <a:t>was used as residence for the county sheriff and/or jailor – 2 story brick building with jailor living on the first </a:t>
            </a:r>
            <a:r>
              <a:rPr lang="en-US" b="1" dirty="0" smtClean="0"/>
              <a:t>floor</a:t>
            </a:r>
          </a:p>
          <a:p>
            <a:r>
              <a:rPr lang="en-US" b="1" dirty="0"/>
              <a:t>Red Brick Structure still in </a:t>
            </a:r>
            <a:r>
              <a:rPr lang="en-US" b="1" dirty="0" smtClean="0"/>
              <a:t>use as the headquarters of the Bland County Historical Society</a:t>
            </a:r>
            <a:endParaRPr lang="en-US" dirty="0"/>
          </a:p>
          <a:p>
            <a:pPr lvl="0"/>
            <a:endParaRPr lang="en-US" dirty="0"/>
          </a:p>
        </p:txBody>
      </p:sp>
      <p:pic>
        <p:nvPicPr>
          <p:cNvPr id="5" name="Picture 2" descr="Picture of the j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777" y="1985072"/>
            <a:ext cx="3502383"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53399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48937" y="182835"/>
            <a:ext cx="10058400" cy="652462"/>
          </a:xfrm>
        </p:spPr>
        <p:txBody>
          <a:bodyPr>
            <a:normAutofit fontScale="90000"/>
          </a:bodyPr>
          <a:lstStyle/>
          <a:p>
            <a:pPr algn="ctr"/>
            <a:r>
              <a:rPr lang="en-US" dirty="0" smtClean="0"/>
              <a:t> My Sense of Place: Bland County VA</a:t>
            </a:r>
            <a:endParaRPr lang="en-US" dirty="0"/>
          </a:p>
        </p:txBody>
      </p:sp>
      <p:sp>
        <p:nvSpPr>
          <p:cNvPr id="4" name="TextBox 3"/>
          <p:cNvSpPr txBox="1"/>
          <p:nvPr/>
        </p:nvSpPr>
        <p:spPr>
          <a:xfrm>
            <a:off x="39189" y="509066"/>
            <a:ext cx="11477896" cy="5601533"/>
          </a:xfrm>
          <a:prstGeom prst="rect">
            <a:avLst/>
          </a:prstGeom>
          <a:noFill/>
        </p:spPr>
        <p:txBody>
          <a:bodyPr wrap="square" rtlCol="0">
            <a:spAutoFit/>
          </a:bodyPr>
          <a:lstStyle/>
          <a:p>
            <a:endParaRPr lang="en-US" sz="1600" dirty="0"/>
          </a:p>
          <a:p>
            <a:pPr marL="285750" indent="-285750">
              <a:buFont typeface="Wingdings" panose="05000000000000000000" pitchFamily="2" charset="2"/>
              <a:buChar char="Ø"/>
            </a:pPr>
            <a:r>
              <a:rPr lang="en-US" dirty="0" smtClean="0"/>
              <a:t>“</a:t>
            </a:r>
            <a:r>
              <a:rPr lang="en-US" b="1" dirty="0"/>
              <a:t>A Sense of Place.”</a:t>
            </a:r>
            <a:r>
              <a:rPr lang="en-US" dirty="0"/>
              <a:t>  </a:t>
            </a:r>
            <a:r>
              <a:rPr lang="en-US" dirty="0" smtClean="0"/>
              <a:t>was the theme of a conference that I attended at USM in the 1970s.  At </a:t>
            </a:r>
            <a:r>
              <a:rPr lang="en-US" dirty="0"/>
              <a:t>the conference it was pointed out that most Americans feel an </a:t>
            </a:r>
            <a:r>
              <a:rPr lang="en-US" b="1" dirty="0"/>
              <a:t>affinity to a specific area of the United States</a:t>
            </a:r>
            <a:r>
              <a:rPr lang="en-US" dirty="0"/>
              <a:t>.  The conference was about the uniqueness that Mississippians feel about their State.  </a:t>
            </a:r>
            <a:endParaRPr lang="en-US" dirty="0" smtClean="0"/>
          </a:p>
          <a:p>
            <a:endParaRPr lang="en-US" dirty="0"/>
          </a:p>
          <a:p>
            <a:pPr marL="285750" indent="-285750">
              <a:buFont typeface="Wingdings" panose="05000000000000000000" pitchFamily="2" charset="2"/>
              <a:buChar char="Ø"/>
            </a:pPr>
            <a:r>
              <a:rPr lang="en-US" b="1" dirty="0" err="1" smtClean="0"/>
              <a:t>Topophilia</a:t>
            </a:r>
            <a:r>
              <a:rPr lang="en-US" dirty="0" smtClean="0"/>
              <a:t>  is the sociologist’s term for the development </a:t>
            </a:r>
            <a:r>
              <a:rPr lang="en-US" dirty="0"/>
              <a:t>of one’s sense of </a:t>
            </a:r>
            <a:r>
              <a:rPr lang="en-US" dirty="0" smtClean="0"/>
              <a:t>place..  </a:t>
            </a:r>
            <a:r>
              <a:rPr lang="en-US" dirty="0"/>
              <a:t>The topics covered a myriad of subjects, such as </a:t>
            </a:r>
            <a:r>
              <a:rPr lang="en-US" b="1" i="1" dirty="0"/>
              <a:t>“family ties, landscape features (mountains, streams, plants and trees), types of food, architectural styles, and a host of other cultural and environmental traits that help people to identify with a specific geographical place.” </a:t>
            </a:r>
            <a:endParaRPr lang="en-US" b="1" i="1" dirty="0" smtClean="0"/>
          </a:p>
          <a:p>
            <a:pPr marL="285750" indent="-285750">
              <a:buFont typeface="Wingdings" panose="05000000000000000000" pitchFamily="2" charset="2"/>
              <a:buChar char="Ø"/>
            </a:pPr>
            <a:endParaRPr lang="en-US" b="1" i="1" dirty="0"/>
          </a:p>
          <a:p>
            <a:pPr marL="285750" indent="-285750">
              <a:buFont typeface="Wingdings" panose="05000000000000000000" pitchFamily="2" charset="2"/>
              <a:buChar char="Ø"/>
            </a:pPr>
            <a:r>
              <a:rPr lang="en-US" dirty="0"/>
              <a:t>I am currently working on our family history and memories using the </a:t>
            </a:r>
            <a:r>
              <a:rPr lang="en-US" dirty="0" smtClean="0"/>
              <a:t>sense of place theme as the framework for our trilogy entitled “Places </a:t>
            </a:r>
            <a:r>
              <a:rPr lang="en-US" dirty="0"/>
              <a:t>Called Home.”</a:t>
            </a:r>
          </a:p>
          <a:p>
            <a:r>
              <a:rPr lang="en-US" dirty="0" smtClean="0"/>
              <a:t>	</a:t>
            </a:r>
          </a:p>
          <a:p>
            <a:pPr marL="285750" indent="-285750">
              <a:buFont typeface="Wingdings" panose="05000000000000000000" pitchFamily="2" charset="2"/>
              <a:buChar char="Ø"/>
            </a:pPr>
            <a:r>
              <a:rPr lang="en-US" dirty="0" smtClean="0"/>
              <a:t>Part </a:t>
            </a:r>
            <a:r>
              <a:rPr lang="en-US" dirty="0"/>
              <a:t>I of the Trilogy will describe the places our ancestors, great grandparents, grandparents, and parents called home.  We will define the direct role our ancestors played in determining the place of our birth.    The first part will conclude with the places thought of as our hometowns in Bland, </a:t>
            </a:r>
            <a:r>
              <a:rPr lang="en-US" dirty="0" smtClean="0"/>
              <a:t>Virginia.  Part II will include my early life in Bland</a:t>
            </a:r>
            <a:r>
              <a:rPr lang="en-US" dirty="0"/>
              <a:t>. My beginnings were in the small town of Bland, Virginia in the Allegheny chain of the Appalachian Mountains where I lived for the first 18 years of my life. </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smtClean="0"/>
              <a:t>Part III will be about the places our children called home.</a:t>
            </a:r>
            <a:endParaRPr lang="en-US" dirty="0"/>
          </a:p>
        </p:txBody>
      </p:sp>
    </p:spTree>
    <p:extLst>
      <p:ext uri="{BB962C8B-B14F-4D97-AF65-F5344CB8AC3E}">
        <p14:creationId xmlns:p14="http://schemas.microsoft.com/office/powerpoint/2010/main" val="35628598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0295"/>
            <a:ext cx="11743765" cy="1138612"/>
          </a:xfrm>
        </p:spPr>
        <p:txBody>
          <a:bodyPr>
            <a:normAutofit/>
          </a:bodyPr>
          <a:lstStyle/>
          <a:p>
            <a:pPr algn="ctr"/>
            <a:r>
              <a:rPr lang="en-US" sz="3600" b="1" u="sng" dirty="0" smtClean="0"/>
              <a:t>Subsequent Changes to the County Jail (1953, 1974-1981, 2004)</a:t>
            </a:r>
            <a:endParaRPr lang="en-US" sz="3600" b="1" u="sng" dirty="0"/>
          </a:p>
        </p:txBody>
      </p:sp>
      <p:sp>
        <p:nvSpPr>
          <p:cNvPr id="3" name="Content Placeholder 2"/>
          <p:cNvSpPr>
            <a:spLocks noGrp="1"/>
          </p:cNvSpPr>
          <p:nvPr>
            <p:ph idx="4294967295"/>
          </p:nvPr>
        </p:nvSpPr>
        <p:spPr>
          <a:xfrm>
            <a:off x="224118" y="1246094"/>
            <a:ext cx="7300087" cy="5611906"/>
          </a:xfrm>
        </p:spPr>
        <p:txBody>
          <a:bodyPr>
            <a:noAutofit/>
          </a:bodyPr>
          <a:lstStyle/>
          <a:p>
            <a:pPr>
              <a:lnSpc>
                <a:spcPct val="120000"/>
              </a:lnSpc>
              <a:buFont typeface="Wingdings" panose="05000000000000000000" pitchFamily="2" charset="2"/>
              <a:buChar char="§"/>
            </a:pPr>
            <a:r>
              <a:rPr lang="en-US" b="1" dirty="0" smtClean="0"/>
              <a:t>New Jail Annex Built in 1953 by Associated Contractors at a cost of $23,250 ($163,000 in today’s money)</a:t>
            </a:r>
          </a:p>
          <a:p>
            <a:pPr lvl="0">
              <a:lnSpc>
                <a:spcPct val="120000"/>
              </a:lnSpc>
              <a:buFont typeface="Wingdings" panose="05000000000000000000" pitchFamily="2" charset="2"/>
              <a:buChar char="§"/>
            </a:pPr>
            <a:r>
              <a:rPr lang="en-US" b="1" dirty="0" smtClean="0"/>
              <a:t>New Annex had 6 cells with toilet facilities with a processing room and shower in front of the cells</a:t>
            </a:r>
            <a:endParaRPr lang="en-US" b="1" dirty="0"/>
          </a:p>
          <a:p>
            <a:pPr>
              <a:buFont typeface="Wingdings" panose="05000000000000000000" pitchFamily="2" charset="2"/>
              <a:buChar char="§"/>
            </a:pPr>
            <a:r>
              <a:rPr lang="en-US" b="1" dirty="0" smtClean="0"/>
              <a:t>Jail was closed for </a:t>
            </a:r>
            <a:r>
              <a:rPr lang="en-US" b="1" dirty="0"/>
              <a:t>seven years from </a:t>
            </a:r>
            <a:r>
              <a:rPr lang="en-US" b="1" dirty="0" smtClean="0"/>
              <a:t>1974-1981 due to “shortcomings.”</a:t>
            </a:r>
          </a:p>
          <a:p>
            <a:pPr>
              <a:buFont typeface="Wingdings" panose="05000000000000000000" pitchFamily="2" charset="2"/>
              <a:buChar char="§"/>
            </a:pPr>
            <a:r>
              <a:rPr lang="en-US" b="1" dirty="0" smtClean="0"/>
              <a:t>Reopened </a:t>
            </a:r>
            <a:r>
              <a:rPr lang="en-US" b="1" dirty="0"/>
              <a:t>May, </a:t>
            </a:r>
            <a:r>
              <a:rPr lang="en-US" b="1" dirty="0" smtClean="0"/>
              <a:t>1981</a:t>
            </a:r>
            <a:endParaRPr lang="en-US" b="1" dirty="0"/>
          </a:p>
          <a:p>
            <a:pPr>
              <a:buFont typeface="Wingdings" panose="05000000000000000000" pitchFamily="2" charset="2"/>
              <a:buChar char="§"/>
            </a:pPr>
            <a:r>
              <a:rPr lang="en-US" b="1" dirty="0" smtClean="0"/>
              <a:t>May 2004 Bland </a:t>
            </a:r>
            <a:r>
              <a:rPr lang="en-US" b="1" dirty="0"/>
              <a:t>County Jail </a:t>
            </a:r>
            <a:r>
              <a:rPr lang="en-US" b="1" dirty="0" smtClean="0"/>
              <a:t>closed permanently when began to use New River Valley Regional Jail in Dublin</a:t>
            </a:r>
          </a:p>
          <a:p>
            <a:pPr>
              <a:buFont typeface="Wingdings" panose="05000000000000000000" pitchFamily="2" charset="2"/>
              <a:buChar char="§"/>
            </a:pPr>
            <a:r>
              <a:rPr lang="en-US" b="1" dirty="0" smtClean="0"/>
              <a:t>Bland County Historical Society Opens in Jail October, 2009</a:t>
            </a:r>
          </a:p>
          <a:p>
            <a:pPr>
              <a:buFont typeface="Wingdings" panose="05000000000000000000" pitchFamily="2" charset="2"/>
              <a:buChar char="Ø"/>
            </a:pPr>
            <a:endParaRPr lang="en-US" sz="1800" dirty="0"/>
          </a:p>
        </p:txBody>
      </p:sp>
      <p:pic>
        <p:nvPicPr>
          <p:cNvPr id="4" name="Picture 3" descr="C:\Users\Ann Hardy Beardshall\Documents\BCHS\2016 Calendar - Landmarks\Kiser\Bland Historical Society Old Jail in snow.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205" y="1412670"/>
            <a:ext cx="4349781" cy="3200400"/>
          </a:xfrm>
          <a:prstGeom prst="rect">
            <a:avLst/>
          </a:prstGeom>
          <a:noFill/>
          <a:ln>
            <a:noFill/>
          </a:ln>
        </p:spPr>
      </p:pic>
      <p:sp>
        <p:nvSpPr>
          <p:cNvPr id="5" name="TextBox 4"/>
          <p:cNvSpPr txBox="1"/>
          <p:nvPr/>
        </p:nvSpPr>
        <p:spPr>
          <a:xfrm>
            <a:off x="8368891" y="4613070"/>
            <a:ext cx="2177584" cy="307777"/>
          </a:xfrm>
          <a:prstGeom prst="rect">
            <a:avLst/>
          </a:prstGeom>
          <a:noFill/>
        </p:spPr>
        <p:txBody>
          <a:bodyPr wrap="none" rtlCol="0">
            <a:spAutoFit/>
          </a:bodyPr>
          <a:lstStyle/>
          <a:p>
            <a:r>
              <a:rPr lang="en-US" sz="1400" b="1" dirty="0" smtClean="0"/>
              <a:t>Photographer, Goldie Kiser</a:t>
            </a:r>
            <a:endParaRPr lang="en-US" sz="1400" b="1" dirty="0"/>
          </a:p>
        </p:txBody>
      </p:sp>
    </p:spTree>
    <p:extLst>
      <p:ext uri="{BB962C8B-B14F-4D97-AF65-F5344CB8AC3E}">
        <p14:creationId xmlns:p14="http://schemas.microsoft.com/office/powerpoint/2010/main" val="34895629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651" y="2873049"/>
            <a:ext cx="10058400" cy="1450757"/>
          </a:xfrm>
        </p:spPr>
        <p:txBody>
          <a:bodyPr/>
          <a:lstStyle/>
          <a:p>
            <a:pPr algn="ctr"/>
            <a:r>
              <a:rPr lang="en-US" b="1" i="1" u="sng" dirty="0" smtClean="0"/>
              <a:t>1</a:t>
            </a:r>
            <a:r>
              <a:rPr lang="en-US" b="1" i="1" u="sng" baseline="30000" dirty="0" smtClean="0"/>
              <a:t>st</a:t>
            </a:r>
            <a:r>
              <a:rPr lang="en-US" b="1" i="1" u="sng" dirty="0" smtClean="0"/>
              <a:t> Murder in Bland County </a:t>
            </a:r>
            <a:br>
              <a:rPr lang="en-US" b="1" i="1" u="sng" dirty="0" smtClean="0"/>
            </a:br>
            <a:r>
              <a:rPr lang="en-US" dirty="0" smtClean="0"/>
              <a:t>October 25, 1869</a:t>
            </a:r>
            <a:endParaRPr lang="en-US" dirty="0"/>
          </a:p>
        </p:txBody>
      </p:sp>
    </p:spTree>
    <p:extLst>
      <p:ext uri="{BB962C8B-B14F-4D97-AF65-F5344CB8AC3E}">
        <p14:creationId xmlns:p14="http://schemas.microsoft.com/office/powerpoint/2010/main" val="9815816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035" y="-59095"/>
            <a:ext cx="10058400" cy="1450757"/>
          </a:xfrm>
        </p:spPr>
        <p:txBody>
          <a:bodyPr/>
          <a:lstStyle/>
          <a:p>
            <a:r>
              <a:rPr lang="en-US" dirty="0" smtClean="0"/>
              <a:t>Victim 1: Sarah Jane Bales – Ceres VA</a:t>
            </a:r>
            <a:endParaRPr lang="en-US" dirty="0"/>
          </a:p>
        </p:txBody>
      </p:sp>
      <p:sp>
        <p:nvSpPr>
          <p:cNvPr id="6" name="Text Placeholder 5"/>
          <p:cNvSpPr>
            <a:spLocks noGrp="1"/>
          </p:cNvSpPr>
          <p:nvPr>
            <p:ph type="body" idx="1"/>
          </p:nvPr>
        </p:nvSpPr>
        <p:spPr>
          <a:xfrm>
            <a:off x="205016" y="1878264"/>
            <a:ext cx="5804111" cy="4436051"/>
          </a:xfrm>
        </p:spPr>
        <p:txBody>
          <a:bodyPr>
            <a:normAutofit/>
          </a:bodyPr>
          <a:lstStyle/>
          <a:p>
            <a:pPr marL="342900" indent="-342900">
              <a:buFont typeface="Wingdings" panose="05000000000000000000" pitchFamily="2" charset="2"/>
              <a:buChar char="Ø"/>
            </a:pPr>
            <a:r>
              <a:rPr lang="en-US" sz="1800" b="1" dirty="0" smtClean="0"/>
              <a:t>Daughter of: James Rothwell Bales and Mary M. (Molly) Perkey</a:t>
            </a:r>
          </a:p>
          <a:p>
            <a:pPr marL="342900" indent="-342900">
              <a:buFont typeface="Wingdings" panose="05000000000000000000" pitchFamily="2" charset="2"/>
              <a:buChar char="Ø"/>
            </a:pPr>
            <a:r>
              <a:rPr lang="en-US" sz="1800" b="1" dirty="0" smtClean="0"/>
              <a:t>Residence:  Hollow near Everett and Alma Waddle’s place on the way to Ceres (across from present day Eupepsia)</a:t>
            </a:r>
          </a:p>
          <a:p>
            <a:pPr marL="342900" indent="-342900">
              <a:buFont typeface="Wingdings" panose="05000000000000000000" pitchFamily="2" charset="2"/>
              <a:buChar char="Ø"/>
            </a:pPr>
            <a:r>
              <a:rPr lang="en-US" sz="1800" b="1" dirty="0" smtClean="0"/>
              <a:t>Age at Death – 24  years old</a:t>
            </a:r>
          </a:p>
          <a:p>
            <a:pPr marL="342900" indent="-342900">
              <a:buFont typeface="Wingdings" panose="05000000000000000000" pitchFamily="2" charset="2"/>
              <a:buChar char="Ø"/>
            </a:pPr>
            <a:r>
              <a:rPr lang="en-US" sz="1800" b="1" dirty="0" smtClean="0"/>
              <a:t>Left Home late on the afternoon of October 25 to visit a neighbor</a:t>
            </a:r>
          </a:p>
          <a:p>
            <a:pPr marL="342900" indent="-342900">
              <a:buFont typeface="Wingdings" panose="05000000000000000000" pitchFamily="2" charset="2"/>
              <a:buChar char="Ø"/>
            </a:pPr>
            <a:r>
              <a:rPr lang="en-US" sz="1800" b="1" dirty="0" smtClean="0"/>
              <a:t>Stopped along the way to pick chestnuts</a:t>
            </a:r>
          </a:p>
          <a:p>
            <a:pPr marL="342900" indent="-342900">
              <a:buFont typeface="Wingdings" panose="05000000000000000000" pitchFamily="2" charset="2"/>
              <a:buChar char="Ø"/>
            </a:pPr>
            <a:r>
              <a:rPr lang="en-US" sz="1800" b="1" dirty="0" smtClean="0"/>
              <a:t>Found her the next day lying under a tree with chestnut in her mouth</a:t>
            </a:r>
          </a:p>
          <a:p>
            <a:pPr marL="342900" indent="-342900">
              <a:buFont typeface="Wingdings" panose="05000000000000000000" pitchFamily="2" charset="2"/>
              <a:buChar char="Ø"/>
            </a:pPr>
            <a:r>
              <a:rPr lang="en-US" sz="1800" b="1" dirty="0" smtClean="0"/>
              <a:t>One of the first Burials at Red Oak church Cemetery, but she was buried outside the fence</a:t>
            </a:r>
            <a:endParaRPr lang="en-US" dirty="0" smtClean="0"/>
          </a:p>
          <a:p>
            <a:pPr marL="342900" indent="-342900">
              <a:buFont typeface="Wingdings" panose="05000000000000000000" pitchFamily="2" charset="2"/>
              <a:buChar char="Ø"/>
            </a:pPr>
            <a:endParaRPr lang="en-US" dirty="0"/>
          </a:p>
        </p:txBody>
      </p:sp>
      <p:sp>
        <p:nvSpPr>
          <p:cNvPr id="5" name="TextBox 4"/>
          <p:cNvSpPr txBox="1"/>
          <p:nvPr/>
        </p:nvSpPr>
        <p:spPr>
          <a:xfrm>
            <a:off x="5802161" y="6005111"/>
            <a:ext cx="3530967" cy="307777"/>
          </a:xfrm>
          <a:prstGeom prst="rect">
            <a:avLst/>
          </a:prstGeom>
          <a:noFill/>
        </p:spPr>
        <p:txBody>
          <a:bodyPr wrap="none" rtlCol="0">
            <a:spAutoFit/>
          </a:bodyPr>
          <a:lstStyle/>
          <a:p>
            <a:r>
              <a:rPr lang="en-US" sz="1400" b="1" i="1" dirty="0" smtClean="0"/>
              <a:t>Sarah Jane Bales (Dec 7, 1846 – Oct 25, 1869)</a:t>
            </a:r>
            <a:endParaRPr lang="en-US" sz="1400" b="1" i="1" dirty="0"/>
          </a:p>
        </p:txBody>
      </p:sp>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167290" y="1391662"/>
            <a:ext cx="3000375" cy="4486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descr="Larger memorial image loading..."/>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9404205" y="2296216"/>
            <a:ext cx="2286000" cy="17145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404205" y="4096289"/>
            <a:ext cx="2177142" cy="1138773"/>
          </a:xfrm>
          <a:prstGeom prst="rect">
            <a:avLst/>
          </a:prstGeom>
        </p:spPr>
        <p:txBody>
          <a:bodyPr wrap="square">
            <a:spAutoFit/>
          </a:bodyPr>
          <a:lstStyle/>
          <a:p>
            <a:pPr algn="ctr"/>
            <a:r>
              <a:rPr lang="en-US" b="1" i="1" dirty="0"/>
              <a:t>Date of </a:t>
            </a:r>
            <a:r>
              <a:rPr lang="en-US" b="1" i="1" dirty="0" smtClean="0"/>
              <a:t>Death on tombstone </a:t>
            </a:r>
            <a:r>
              <a:rPr lang="en-US" b="1" i="1" dirty="0"/>
              <a:t>reads 10/25/1870*</a:t>
            </a:r>
          </a:p>
          <a:p>
            <a:pPr algn="ctr"/>
            <a:r>
              <a:rPr lang="en-US" sz="1400" b="1" i="1" dirty="0"/>
              <a:t>*(should read 1869)</a:t>
            </a:r>
          </a:p>
        </p:txBody>
      </p:sp>
    </p:spTree>
    <p:extLst>
      <p:ext uri="{BB962C8B-B14F-4D97-AF65-F5344CB8AC3E}">
        <p14:creationId xmlns:p14="http://schemas.microsoft.com/office/powerpoint/2010/main" val="13787175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u="sng" dirty="0" smtClean="0"/>
              <a:t>1</a:t>
            </a:r>
            <a:r>
              <a:rPr lang="en-US" b="1" i="1" u="sng" baseline="30000" dirty="0" smtClean="0"/>
              <a:t>st</a:t>
            </a:r>
            <a:r>
              <a:rPr lang="en-US" b="1" i="1" u="sng" dirty="0" smtClean="0"/>
              <a:t> Murder in Bland County </a:t>
            </a:r>
            <a:br>
              <a:rPr lang="en-US" b="1" i="1" u="sng" dirty="0" smtClean="0"/>
            </a:br>
            <a:r>
              <a:rPr lang="en-US" dirty="0" smtClean="0"/>
              <a:t>October 25, 1869</a:t>
            </a:r>
            <a:endParaRPr lang="en-US" dirty="0"/>
          </a:p>
        </p:txBody>
      </p:sp>
      <p:sp>
        <p:nvSpPr>
          <p:cNvPr id="11" name="Rectangle 10"/>
          <p:cNvSpPr/>
          <p:nvPr/>
        </p:nvSpPr>
        <p:spPr>
          <a:xfrm>
            <a:off x="1318290" y="5687593"/>
            <a:ext cx="3496983" cy="369332"/>
          </a:xfrm>
          <a:prstGeom prst="rect">
            <a:avLst/>
          </a:prstGeom>
        </p:spPr>
        <p:txBody>
          <a:bodyPr wrap="none">
            <a:spAutoFit/>
          </a:bodyPr>
          <a:lstStyle/>
          <a:p>
            <a:r>
              <a:rPr lang="en-US" b="1" i="1" dirty="0"/>
              <a:t>Staunton Spectator – Nov 16, 1869</a:t>
            </a:r>
          </a:p>
        </p:txBody>
      </p:sp>
      <p:pic>
        <p:nvPicPr>
          <p:cNvPr id="14" name="Picture 13"/>
          <p:cNvPicPr>
            <a:picLocks noChangeAspect="1"/>
          </p:cNvPicPr>
          <p:nvPr/>
        </p:nvPicPr>
        <p:blipFill>
          <a:blip r:embed="rId2"/>
          <a:stretch>
            <a:fillRect/>
          </a:stretch>
        </p:blipFill>
        <p:spPr>
          <a:xfrm>
            <a:off x="620845" y="1971822"/>
            <a:ext cx="5707321" cy="3566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005230" y="1878477"/>
            <a:ext cx="3371850" cy="3752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p:cNvSpPr/>
          <p:nvPr/>
        </p:nvSpPr>
        <p:spPr>
          <a:xfrm>
            <a:off x="6942663" y="5772444"/>
            <a:ext cx="3372077" cy="369332"/>
          </a:xfrm>
          <a:prstGeom prst="rect">
            <a:avLst/>
          </a:prstGeom>
        </p:spPr>
        <p:txBody>
          <a:bodyPr wrap="none">
            <a:spAutoFit/>
          </a:bodyPr>
          <a:lstStyle/>
          <a:p>
            <a:r>
              <a:rPr lang="en-US" b="1" i="1" dirty="0" smtClean="0"/>
              <a:t>Marion VA Herald </a:t>
            </a:r>
            <a:r>
              <a:rPr lang="en-US" b="1" i="1" dirty="0"/>
              <a:t>– Nov </a:t>
            </a:r>
            <a:r>
              <a:rPr lang="en-US" b="1" i="1" dirty="0" smtClean="0"/>
              <a:t>5, </a:t>
            </a:r>
            <a:r>
              <a:rPr lang="en-US" b="1" i="1" dirty="0"/>
              <a:t>1869</a:t>
            </a:r>
          </a:p>
        </p:txBody>
      </p:sp>
    </p:spTree>
    <p:extLst>
      <p:ext uri="{BB962C8B-B14F-4D97-AF65-F5344CB8AC3E}">
        <p14:creationId xmlns:p14="http://schemas.microsoft.com/office/powerpoint/2010/main" val="42857786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368" y="-350301"/>
            <a:ext cx="11817883" cy="1450757"/>
          </a:xfrm>
        </p:spPr>
        <p:txBody>
          <a:bodyPr>
            <a:noAutofit/>
          </a:bodyPr>
          <a:lstStyle/>
          <a:p>
            <a:pPr algn="ctr"/>
            <a:r>
              <a:rPr lang="en-US" sz="3600" dirty="0" smtClean="0"/>
              <a:t>Newspaper Articles: First Murder in Bland County </a:t>
            </a:r>
            <a:br>
              <a:rPr lang="en-US" sz="3600" dirty="0" smtClean="0"/>
            </a:br>
            <a:r>
              <a:rPr lang="en-US" sz="3600" dirty="0" smtClean="0"/>
              <a:t>Sarah Jane Bales - October 25, 1869</a:t>
            </a:r>
            <a:endParaRPr lang="en-US" sz="3600" dirty="0"/>
          </a:p>
        </p:txBody>
      </p:sp>
      <p:pic>
        <p:nvPicPr>
          <p:cNvPr id="3" name="Picture 2"/>
          <p:cNvPicPr>
            <a:picLocks noChangeAspect="1"/>
          </p:cNvPicPr>
          <p:nvPr/>
        </p:nvPicPr>
        <p:blipFill>
          <a:blip r:embed="rId2"/>
          <a:stretch>
            <a:fillRect/>
          </a:stretch>
        </p:blipFill>
        <p:spPr>
          <a:xfrm>
            <a:off x="5994844" y="1129640"/>
            <a:ext cx="4024867" cy="1280160"/>
          </a:xfrm>
          <a:prstGeom prst="rect">
            <a:avLst/>
          </a:prstGeom>
        </p:spPr>
      </p:pic>
      <p:sp>
        <p:nvSpPr>
          <p:cNvPr id="5" name="TextBox 4"/>
          <p:cNvSpPr txBox="1"/>
          <p:nvPr/>
        </p:nvSpPr>
        <p:spPr>
          <a:xfrm>
            <a:off x="8537225" y="3212653"/>
            <a:ext cx="1846468" cy="276999"/>
          </a:xfrm>
          <a:prstGeom prst="rect">
            <a:avLst/>
          </a:prstGeom>
          <a:noFill/>
        </p:spPr>
        <p:txBody>
          <a:bodyPr wrap="none" rtlCol="0">
            <a:spAutoFit/>
          </a:bodyPr>
          <a:lstStyle/>
          <a:p>
            <a:r>
              <a:rPr lang="en-US" sz="1200" dirty="0" smtClean="0"/>
              <a:t>Bristol News – July 1, 1870</a:t>
            </a:r>
            <a:endParaRPr lang="en-US" sz="1200" dirty="0"/>
          </a:p>
        </p:txBody>
      </p:sp>
      <p:sp>
        <p:nvSpPr>
          <p:cNvPr id="6" name="TextBox 5"/>
          <p:cNvSpPr txBox="1"/>
          <p:nvPr/>
        </p:nvSpPr>
        <p:spPr>
          <a:xfrm flipH="1">
            <a:off x="727885" y="3486332"/>
            <a:ext cx="4884870" cy="369332"/>
          </a:xfrm>
          <a:prstGeom prst="rect">
            <a:avLst/>
          </a:prstGeom>
          <a:noFill/>
        </p:spPr>
        <p:txBody>
          <a:bodyPr wrap="square" rtlCol="0">
            <a:spAutoFit/>
          </a:bodyPr>
          <a:lstStyle/>
          <a:p>
            <a:r>
              <a:rPr lang="en-US" b="1" dirty="0" smtClean="0"/>
              <a:t>S</a:t>
            </a:r>
            <a:r>
              <a:rPr lang="en-US" sz="1200" b="1" dirty="0" smtClean="0"/>
              <a:t>taunton Spectator – Nov 16, 1869</a:t>
            </a:r>
            <a:endParaRPr lang="en-US" sz="1200" b="1" dirty="0"/>
          </a:p>
        </p:txBody>
      </p:sp>
      <p:pic>
        <p:nvPicPr>
          <p:cNvPr id="7" name="Picture 6"/>
          <p:cNvPicPr>
            <a:picLocks noChangeAspect="1"/>
          </p:cNvPicPr>
          <p:nvPr/>
        </p:nvPicPr>
        <p:blipFill>
          <a:blip r:embed="rId3"/>
          <a:stretch>
            <a:fillRect/>
          </a:stretch>
        </p:blipFill>
        <p:spPr>
          <a:xfrm>
            <a:off x="4033617" y="3688158"/>
            <a:ext cx="3671981" cy="2103120"/>
          </a:xfrm>
          <a:prstGeom prst="rect">
            <a:avLst/>
          </a:prstGeom>
        </p:spPr>
      </p:pic>
      <p:sp>
        <p:nvSpPr>
          <p:cNvPr id="10" name="TextBox 9"/>
          <p:cNvSpPr txBox="1"/>
          <p:nvPr/>
        </p:nvSpPr>
        <p:spPr>
          <a:xfrm>
            <a:off x="732835" y="6075780"/>
            <a:ext cx="2637710" cy="276999"/>
          </a:xfrm>
          <a:prstGeom prst="rect">
            <a:avLst/>
          </a:prstGeom>
          <a:noFill/>
        </p:spPr>
        <p:txBody>
          <a:bodyPr wrap="none" rtlCol="0">
            <a:spAutoFit/>
          </a:bodyPr>
          <a:lstStyle/>
          <a:p>
            <a:r>
              <a:rPr lang="en-US" sz="1200" b="1" dirty="0" smtClean="0"/>
              <a:t>Lynchburg News - November 18, 1869</a:t>
            </a:r>
            <a:endParaRPr lang="en-US" sz="1200" b="1" dirty="0"/>
          </a:p>
        </p:txBody>
      </p:sp>
      <p:pic>
        <p:nvPicPr>
          <p:cNvPr id="11" name="Picture 10"/>
          <p:cNvPicPr>
            <a:picLocks noChangeAspect="1"/>
          </p:cNvPicPr>
          <p:nvPr/>
        </p:nvPicPr>
        <p:blipFill>
          <a:blip r:embed="rId4"/>
          <a:stretch>
            <a:fillRect/>
          </a:stretch>
        </p:blipFill>
        <p:spPr>
          <a:xfrm>
            <a:off x="4251671" y="2512466"/>
            <a:ext cx="3076575" cy="847725"/>
          </a:xfrm>
          <a:prstGeom prst="rect">
            <a:avLst/>
          </a:prstGeom>
        </p:spPr>
      </p:pic>
      <p:sp>
        <p:nvSpPr>
          <p:cNvPr id="12" name="TextBox 11"/>
          <p:cNvSpPr txBox="1"/>
          <p:nvPr/>
        </p:nvSpPr>
        <p:spPr>
          <a:xfrm>
            <a:off x="4259116" y="3347832"/>
            <a:ext cx="2753767" cy="276999"/>
          </a:xfrm>
          <a:prstGeom prst="rect">
            <a:avLst/>
          </a:prstGeom>
          <a:noFill/>
        </p:spPr>
        <p:txBody>
          <a:bodyPr wrap="none" rtlCol="0">
            <a:spAutoFit/>
          </a:bodyPr>
          <a:lstStyle/>
          <a:p>
            <a:r>
              <a:rPr lang="en-US" sz="1200" b="1" dirty="0" smtClean="0"/>
              <a:t>December 9, 1869, Rockingham Register</a:t>
            </a:r>
            <a:endParaRPr lang="en-US" sz="1200" b="1" dirty="0"/>
          </a:p>
        </p:txBody>
      </p:sp>
      <p:pic>
        <p:nvPicPr>
          <p:cNvPr id="13" name="Picture 12"/>
          <p:cNvPicPr>
            <a:picLocks noChangeAspect="1"/>
          </p:cNvPicPr>
          <p:nvPr/>
        </p:nvPicPr>
        <p:blipFill>
          <a:blip r:embed="rId5"/>
          <a:stretch>
            <a:fillRect/>
          </a:stretch>
        </p:blipFill>
        <p:spPr>
          <a:xfrm>
            <a:off x="421582" y="3827623"/>
            <a:ext cx="3256977" cy="2286000"/>
          </a:xfrm>
          <a:prstGeom prst="rect">
            <a:avLst/>
          </a:prstGeom>
        </p:spPr>
      </p:pic>
      <p:sp>
        <p:nvSpPr>
          <p:cNvPr id="14" name="TextBox 13"/>
          <p:cNvSpPr txBox="1"/>
          <p:nvPr/>
        </p:nvSpPr>
        <p:spPr>
          <a:xfrm>
            <a:off x="4900346" y="5964201"/>
            <a:ext cx="1624163" cy="307777"/>
          </a:xfrm>
          <a:prstGeom prst="rect">
            <a:avLst/>
          </a:prstGeom>
          <a:noFill/>
        </p:spPr>
        <p:txBody>
          <a:bodyPr wrap="none" rtlCol="0">
            <a:spAutoFit/>
          </a:bodyPr>
          <a:lstStyle/>
          <a:p>
            <a:r>
              <a:rPr lang="en-US" sz="1400" b="1" dirty="0" smtClean="0"/>
              <a:t>December 11, 1869</a:t>
            </a:r>
            <a:endParaRPr lang="en-US" sz="1400" b="1" dirty="0"/>
          </a:p>
        </p:txBody>
      </p:sp>
      <p:pic>
        <p:nvPicPr>
          <p:cNvPr id="15" name="Picture 14"/>
          <p:cNvPicPr>
            <a:picLocks noChangeAspect="1"/>
          </p:cNvPicPr>
          <p:nvPr/>
        </p:nvPicPr>
        <p:blipFill>
          <a:blip r:embed="rId6"/>
          <a:stretch>
            <a:fillRect/>
          </a:stretch>
        </p:blipFill>
        <p:spPr>
          <a:xfrm>
            <a:off x="8484587" y="2438985"/>
            <a:ext cx="3006219" cy="3474720"/>
          </a:xfrm>
          <a:prstGeom prst="rect">
            <a:avLst/>
          </a:prstGeom>
        </p:spPr>
      </p:pic>
      <p:sp>
        <p:nvSpPr>
          <p:cNvPr id="16" name="TextBox 15"/>
          <p:cNvSpPr txBox="1"/>
          <p:nvPr/>
        </p:nvSpPr>
        <p:spPr>
          <a:xfrm>
            <a:off x="8947266" y="5992832"/>
            <a:ext cx="2043188" cy="307777"/>
          </a:xfrm>
          <a:prstGeom prst="rect">
            <a:avLst/>
          </a:prstGeom>
          <a:noFill/>
        </p:spPr>
        <p:txBody>
          <a:bodyPr wrap="none" rtlCol="0">
            <a:spAutoFit/>
          </a:bodyPr>
          <a:lstStyle/>
          <a:p>
            <a:r>
              <a:rPr lang="en-US" sz="1400" b="1" dirty="0" smtClean="0"/>
              <a:t>Bristol News 11/26/1869</a:t>
            </a:r>
            <a:endParaRPr lang="en-US" sz="1400" b="1" dirty="0"/>
          </a:p>
        </p:txBody>
      </p:sp>
      <p:pic>
        <p:nvPicPr>
          <p:cNvPr id="17" name="Content Placeholder 16"/>
          <p:cNvPicPr>
            <a:picLocks noGrp="1" noChangeAspect="1"/>
          </p:cNvPicPr>
          <p:nvPr>
            <p:ph idx="1"/>
          </p:nvPr>
        </p:nvPicPr>
        <p:blipFill>
          <a:blip r:embed="rId7"/>
          <a:stretch>
            <a:fillRect/>
          </a:stretch>
        </p:blipFill>
        <p:spPr>
          <a:xfrm>
            <a:off x="402730" y="1312520"/>
            <a:ext cx="3512196" cy="2194560"/>
          </a:xfrm>
          <a:prstGeom prst="rect">
            <a:avLst/>
          </a:prstGeom>
        </p:spPr>
      </p:pic>
    </p:spTree>
    <p:extLst>
      <p:ext uri="{BB962C8B-B14F-4D97-AF65-F5344CB8AC3E}">
        <p14:creationId xmlns:p14="http://schemas.microsoft.com/office/powerpoint/2010/main" val="39067640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626" y="174636"/>
            <a:ext cx="10894423" cy="1450757"/>
          </a:xfrm>
        </p:spPr>
        <p:txBody>
          <a:bodyPr>
            <a:normAutofit fontScale="90000"/>
          </a:bodyPr>
          <a:lstStyle/>
          <a:p>
            <a:r>
              <a:rPr lang="en-US" sz="4400" dirty="0" smtClean="0"/>
              <a:t>The Accused: Moses J. Jackson (Acquitted – 11/1869)</a:t>
            </a:r>
            <a:br>
              <a:rPr lang="en-US" sz="4400" dirty="0" smtClean="0"/>
            </a:br>
            <a:r>
              <a:rPr lang="en-US" sz="4400" dirty="0"/>
              <a:t>	</a:t>
            </a:r>
            <a:r>
              <a:rPr lang="en-US" sz="4400" dirty="0" smtClean="0"/>
              <a:t>	William Henry Suiter (Acquitted – 6/1870</a:t>
            </a:r>
            <a:r>
              <a:rPr lang="en-US" dirty="0" smtClean="0"/>
              <a:t>)</a:t>
            </a:r>
            <a:endParaRPr lang="en-US" dirty="0"/>
          </a:p>
        </p:txBody>
      </p:sp>
      <p:sp>
        <p:nvSpPr>
          <p:cNvPr id="6" name="Text Placeholder 5"/>
          <p:cNvSpPr>
            <a:spLocks noGrp="1"/>
          </p:cNvSpPr>
          <p:nvPr>
            <p:ph sz="half" idx="1"/>
          </p:nvPr>
        </p:nvSpPr>
        <p:spPr>
          <a:xfrm>
            <a:off x="679268" y="1845735"/>
            <a:ext cx="4937760" cy="4023360"/>
          </a:xfrm>
        </p:spPr>
        <p:txBody>
          <a:bodyPr/>
          <a:lstStyle/>
          <a:p>
            <a:pPr marL="0" indent="0" algn="ctr">
              <a:buNone/>
            </a:pPr>
            <a:r>
              <a:rPr lang="en-US" dirty="0" smtClean="0"/>
              <a:t>Moses J. Jackson (Grayson County)</a:t>
            </a:r>
          </a:p>
          <a:p>
            <a:pPr>
              <a:buFont typeface="Wingdings" panose="05000000000000000000" pitchFamily="2" charset="2"/>
              <a:buChar char="Ø"/>
            </a:pPr>
            <a:r>
              <a:rPr lang="en-US" dirty="0" smtClean="0"/>
              <a:t>Sarah Bales’ spurned lover</a:t>
            </a:r>
          </a:p>
          <a:p>
            <a:pPr algn="just">
              <a:buFont typeface="Wingdings" panose="05000000000000000000" pitchFamily="2" charset="2"/>
              <a:buChar char="Ø"/>
            </a:pPr>
            <a:r>
              <a:rPr lang="en-US" dirty="0" smtClean="0"/>
              <a:t>Purported to have been courting her for sometime and had told her he would slit her throat if she refused to marry him.  </a:t>
            </a:r>
          </a:p>
          <a:p>
            <a:pPr>
              <a:buFont typeface="Wingdings" panose="05000000000000000000" pitchFamily="2" charset="2"/>
              <a:buChar char="Ø"/>
            </a:pPr>
            <a:r>
              <a:rPr lang="en-US" dirty="0" smtClean="0"/>
              <a:t>Acquitted, out of Bland County at time of murder</a:t>
            </a:r>
          </a:p>
          <a:p>
            <a:pPr>
              <a:buFont typeface="Wingdings" panose="05000000000000000000" pitchFamily="2" charset="2"/>
              <a:buChar char="Ø"/>
            </a:pPr>
            <a:r>
              <a:rPr lang="en-US" dirty="0"/>
              <a:t>Brother in law of William H </a:t>
            </a:r>
            <a:r>
              <a:rPr lang="en-US" dirty="0" smtClean="0"/>
              <a:t>Suiter who had testified that Moses Jackson was the killer, confessed, arrested and put in the Bland County Jail</a:t>
            </a:r>
            <a:endParaRPr lang="en-US" dirty="0"/>
          </a:p>
          <a:p>
            <a:pPr>
              <a:buFont typeface="Wingdings" panose="05000000000000000000" pitchFamily="2" charset="2"/>
              <a:buChar char="Ø"/>
            </a:pPr>
            <a:endParaRPr lang="en-US" dirty="0" smtClean="0"/>
          </a:p>
          <a:p>
            <a:pPr>
              <a:buFont typeface="Wingdings" panose="05000000000000000000" pitchFamily="2" charset="2"/>
              <a:buChar char="Ø"/>
            </a:pPr>
            <a:endParaRPr lang="en-US" dirty="0"/>
          </a:p>
        </p:txBody>
      </p:sp>
      <p:sp>
        <p:nvSpPr>
          <p:cNvPr id="7" name="Content Placeholder 6"/>
          <p:cNvSpPr>
            <a:spLocks noGrp="1"/>
          </p:cNvSpPr>
          <p:nvPr>
            <p:ph sz="half" idx="2"/>
          </p:nvPr>
        </p:nvSpPr>
        <p:spPr/>
        <p:txBody>
          <a:bodyPr/>
          <a:lstStyle/>
          <a:p>
            <a:pPr algn="ctr"/>
            <a:r>
              <a:rPr lang="en-US" dirty="0" smtClean="0"/>
              <a:t>William Henry Suiter (Bland County)</a:t>
            </a:r>
          </a:p>
          <a:p>
            <a:pPr>
              <a:buFont typeface="Wingdings" panose="05000000000000000000" pitchFamily="2" charset="2"/>
              <a:buChar char="Ø"/>
            </a:pPr>
            <a:r>
              <a:rPr lang="en-US" dirty="0" smtClean="0"/>
              <a:t>At the trial of Mr. Jackson, William Henry Suiter confessed that he had killed Sarah Bales to keep her from marrying Mr. Jackson</a:t>
            </a:r>
          </a:p>
          <a:p>
            <a:pPr>
              <a:buFont typeface="Wingdings" panose="05000000000000000000" pitchFamily="2" charset="2"/>
              <a:buChar char="Ø"/>
            </a:pPr>
            <a:r>
              <a:rPr lang="en-US" dirty="0" smtClean="0"/>
              <a:t>Trial held in June 1870 Term of Court in Smyth County.</a:t>
            </a:r>
          </a:p>
          <a:p>
            <a:pPr>
              <a:buFont typeface="Wingdings" panose="05000000000000000000" pitchFamily="2" charset="2"/>
              <a:buChar char="Ø"/>
            </a:pPr>
            <a:r>
              <a:rPr lang="en-US" dirty="0" smtClean="0"/>
              <a:t>Jury Trial took 3 days.  Deliberation several hours.  Verdict:  Not Guilty</a:t>
            </a:r>
          </a:p>
          <a:p>
            <a:pPr>
              <a:buFont typeface="Wingdings" panose="05000000000000000000" pitchFamily="2" charset="2"/>
              <a:buChar char="Ø"/>
            </a:pPr>
            <a:r>
              <a:rPr lang="en-US" dirty="0" smtClean="0"/>
              <a:t>No details of trial available as to evidence presented</a:t>
            </a:r>
          </a:p>
          <a:p>
            <a:pPr>
              <a:buFont typeface="Wingdings" panose="05000000000000000000" pitchFamily="2" charset="2"/>
              <a:buChar char="Ø"/>
            </a:pPr>
            <a:r>
              <a:rPr lang="en-US" dirty="0" smtClean="0"/>
              <a:t>No reason given as to why he was acquitted</a:t>
            </a:r>
            <a:endParaRPr lang="en-US" dirty="0"/>
          </a:p>
        </p:txBody>
      </p:sp>
    </p:spTree>
    <p:extLst>
      <p:ext uri="{BB962C8B-B14F-4D97-AF65-F5344CB8AC3E}">
        <p14:creationId xmlns:p14="http://schemas.microsoft.com/office/powerpoint/2010/main" val="15683802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i="1" u="sng" dirty="0" smtClean="0"/>
              <a:t>First Bland County Trial by Jury </a:t>
            </a:r>
            <a:r>
              <a:rPr lang="en-US" dirty="0" smtClean="0"/>
              <a:t>– June, 1870</a:t>
            </a:r>
            <a:br>
              <a:rPr lang="en-US" dirty="0" smtClean="0"/>
            </a:br>
            <a:r>
              <a:rPr lang="en-US" dirty="0" smtClean="0"/>
              <a:t>Marion, Smyth County VA</a:t>
            </a:r>
            <a:endParaRPr lang="en-US" dirty="0"/>
          </a:p>
        </p:txBody>
      </p:sp>
      <p:pic>
        <p:nvPicPr>
          <p:cNvPr id="3" name="Picture 2"/>
          <p:cNvPicPr>
            <a:picLocks noChangeAspect="1"/>
          </p:cNvPicPr>
          <p:nvPr/>
        </p:nvPicPr>
        <p:blipFill>
          <a:blip r:embed="rId2"/>
          <a:stretch>
            <a:fillRect/>
          </a:stretch>
        </p:blipFill>
        <p:spPr>
          <a:xfrm>
            <a:off x="7857307" y="2314470"/>
            <a:ext cx="4024867" cy="1280160"/>
          </a:xfrm>
          <a:prstGeom prst="rect">
            <a:avLst/>
          </a:prstGeom>
        </p:spPr>
      </p:pic>
      <p:sp>
        <p:nvSpPr>
          <p:cNvPr id="5" name="TextBox 4"/>
          <p:cNvSpPr txBox="1"/>
          <p:nvPr/>
        </p:nvSpPr>
        <p:spPr>
          <a:xfrm>
            <a:off x="4689627" y="3409964"/>
            <a:ext cx="2670924" cy="369332"/>
          </a:xfrm>
          <a:prstGeom prst="rect">
            <a:avLst/>
          </a:prstGeom>
          <a:noFill/>
        </p:spPr>
        <p:txBody>
          <a:bodyPr wrap="none" rtlCol="0">
            <a:spAutoFit/>
          </a:bodyPr>
          <a:lstStyle/>
          <a:p>
            <a:r>
              <a:rPr lang="en-US" dirty="0" smtClean="0"/>
              <a:t>Bristol News – July 1, 1870</a:t>
            </a:r>
            <a:endParaRPr lang="en-US" dirty="0"/>
          </a:p>
        </p:txBody>
      </p:sp>
      <p:pic>
        <p:nvPicPr>
          <p:cNvPr id="2050" name="Picture 2" descr="William Suiter acquitted of the Bales murder."/>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69617" y="2025915"/>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689627" y="5920488"/>
            <a:ext cx="2162515" cy="276999"/>
          </a:xfrm>
          <a:prstGeom prst="rect">
            <a:avLst/>
          </a:prstGeom>
          <a:noFill/>
        </p:spPr>
        <p:txBody>
          <a:bodyPr wrap="none" rtlCol="0">
            <a:spAutoFit/>
          </a:bodyPr>
          <a:lstStyle/>
          <a:p>
            <a:r>
              <a:rPr lang="en-US" sz="1200" dirty="0" smtClean="0"/>
              <a:t>June 24, 1870 – Abingdon Press</a:t>
            </a:r>
            <a:endParaRPr lang="en-US" sz="1200" dirty="0"/>
          </a:p>
        </p:txBody>
      </p:sp>
      <p:pic>
        <p:nvPicPr>
          <p:cNvPr id="15" name="Picture 14"/>
          <p:cNvPicPr>
            <a:picLocks noChangeAspect="1"/>
          </p:cNvPicPr>
          <p:nvPr/>
        </p:nvPicPr>
        <p:blipFill>
          <a:blip r:embed="rId5"/>
          <a:stretch>
            <a:fillRect/>
          </a:stretch>
        </p:blipFill>
        <p:spPr>
          <a:xfrm>
            <a:off x="371298" y="4740352"/>
            <a:ext cx="3143250" cy="819150"/>
          </a:xfrm>
          <a:prstGeom prst="rect">
            <a:avLst/>
          </a:prstGeom>
        </p:spPr>
      </p:pic>
      <p:sp>
        <p:nvSpPr>
          <p:cNvPr id="16" name="TextBox 15"/>
          <p:cNvSpPr txBox="1"/>
          <p:nvPr/>
        </p:nvSpPr>
        <p:spPr>
          <a:xfrm>
            <a:off x="632555" y="5643489"/>
            <a:ext cx="2227276" cy="276999"/>
          </a:xfrm>
          <a:prstGeom prst="rect">
            <a:avLst/>
          </a:prstGeom>
          <a:noFill/>
        </p:spPr>
        <p:txBody>
          <a:bodyPr wrap="none" rtlCol="0">
            <a:spAutoFit/>
          </a:bodyPr>
          <a:lstStyle/>
          <a:p>
            <a:r>
              <a:rPr lang="en-US" sz="1200" dirty="0" smtClean="0"/>
              <a:t>Jan 6, 1870 Rockingham Register</a:t>
            </a:r>
            <a:endParaRPr lang="en-US" sz="1200" dirty="0"/>
          </a:p>
        </p:txBody>
      </p:sp>
      <p:sp>
        <p:nvSpPr>
          <p:cNvPr id="4" name="TextBox 3"/>
          <p:cNvSpPr txBox="1"/>
          <p:nvPr/>
        </p:nvSpPr>
        <p:spPr>
          <a:xfrm>
            <a:off x="287420" y="2025915"/>
            <a:ext cx="3682198" cy="2585323"/>
          </a:xfrm>
          <a:prstGeom prst="rect">
            <a:avLst/>
          </a:prstGeom>
          <a:noFill/>
        </p:spPr>
        <p:txBody>
          <a:bodyPr wrap="square" rtlCol="0">
            <a:spAutoFit/>
          </a:bodyPr>
          <a:lstStyle/>
          <a:p>
            <a:r>
              <a:rPr lang="en-US" dirty="0" smtClean="0"/>
              <a:t>After Moses Jackson was acquitted and William H Suiter confessed and jailed, trial was moved to Marion in Smyth County.  William Suiter remained in jail as best we can tell.  A change of venue was requested by his lawyers because of “strong feelings” about the case in Bland County.  </a:t>
            </a:r>
            <a:endParaRPr lang="en-US" dirty="0"/>
          </a:p>
        </p:txBody>
      </p:sp>
      <p:sp>
        <p:nvSpPr>
          <p:cNvPr id="6" name="TextBox 5"/>
          <p:cNvSpPr txBox="1"/>
          <p:nvPr/>
        </p:nvSpPr>
        <p:spPr>
          <a:xfrm>
            <a:off x="7950926" y="3840480"/>
            <a:ext cx="3648891" cy="1754326"/>
          </a:xfrm>
          <a:prstGeom prst="rect">
            <a:avLst/>
          </a:prstGeom>
          <a:noFill/>
        </p:spPr>
        <p:txBody>
          <a:bodyPr wrap="square" rtlCol="0">
            <a:spAutoFit/>
          </a:bodyPr>
          <a:lstStyle/>
          <a:p>
            <a:r>
              <a:rPr lang="en-US" dirty="0" smtClean="0"/>
              <a:t>Wm. H. Suiter charged with the murder of Miss Sarah Bales, in Bland County, some months since was tried at the special term of Smyth Circuit Court (Judge John H. Fulton, presiding,) last week and acquitted.</a:t>
            </a:r>
            <a:endParaRPr lang="en-US" dirty="0"/>
          </a:p>
        </p:txBody>
      </p:sp>
    </p:spTree>
    <p:extLst>
      <p:ext uri="{BB962C8B-B14F-4D97-AF65-F5344CB8AC3E}">
        <p14:creationId xmlns:p14="http://schemas.microsoft.com/office/powerpoint/2010/main" val="41799742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Victim 2: Lucretia Heldreth Hedrick (Stony/Guillon Fork, Wythe County, VA)</a:t>
            </a:r>
            <a:endParaRPr lang="en-US" dirty="0"/>
          </a:p>
        </p:txBody>
      </p:sp>
      <p:sp>
        <p:nvSpPr>
          <p:cNvPr id="6" name="Text Placeholder 5"/>
          <p:cNvSpPr>
            <a:spLocks noGrp="1"/>
          </p:cNvSpPr>
          <p:nvPr>
            <p:ph type="body" idx="4294967295"/>
          </p:nvPr>
        </p:nvSpPr>
        <p:spPr>
          <a:xfrm>
            <a:off x="600891" y="1835559"/>
            <a:ext cx="5269639" cy="4435475"/>
          </a:xfrm>
        </p:spPr>
        <p:txBody>
          <a:bodyPr>
            <a:normAutofit fontScale="92500" lnSpcReduction="10000"/>
          </a:bodyPr>
          <a:lstStyle/>
          <a:p>
            <a:pPr marL="342900" indent="-342900">
              <a:buFont typeface="Wingdings" panose="05000000000000000000" pitchFamily="2" charset="2"/>
              <a:buChar char="Ø"/>
            </a:pPr>
            <a:endParaRPr lang="en-US" sz="1800" b="1" dirty="0" smtClean="0"/>
          </a:p>
          <a:p>
            <a:pPr marL="342900" indent="-342900">
              <a:buFont typeface="Wingdings" panose="05000000000000000000" pitchFamily="2" charset="2"/>
              <a:buChar char="Ø"/>
            </a:pPr>
            <a:r>
              <a:rPr lang="en-US" sz="1800" b="1" dirty="0" smtClean="0"/>
              <a:t>Daughter of: William Heldreth and Nancy Riggle</a:t>
            </a:r>
          </a:p>
          <a:p>
            <a:pPr marL="342900" indent="-342900">
              <a:buFont typeface="Wingdings" panose="05000000000000000000" pitchFamily="2" charset="2"/>
              <a:buChar char="Ø"/>
            </a:pPr>
            <a:r>
              <a:rPr lang="en-US" sz="1800" b="1" dirty="0" smtClean="0"/>
              <a:t>Wife of:  Rufus Jagalong Hedrick (father of William Suiter’s Wife, Sarah Jane Hedrick. Therefore, Lucretia Hedrick was Suiter’s step mother-in-law)</a:t>
            </a:r>
          </a:p>
          <a:p>
            <a:pPr marL="342900" indent="-342900">
              <a:buFont typeface="Wingdings" panose="05000000000000000000" pitchFamily="2" charset="2"/>
              <a:buChar char="Ø"/>
            </a:pPr>
            <a:r>
              <a:rPr lang="en-US" sz="1800" b="1" dirty="0" smtClean="0"/>
              <a:t>Age at Death:  46 years</a:t>
            </a:r>
          </a:p>
          <a:p>
            <a:pPr marL="342900" indent="-342900">
              <a:buFont typeface="Wingdings" panose="05000000000000000000" pitchFamily="2" charset="2"/>
              <a:buChar char="Ø"/>
            </a:pPr>
            <a:r>
              <a:rPr lang="en-US" sz="1800" b="1" dirty="0" smtClean="0"/>
              <a:t>First Reports - many thought she may have committed suicide – Found lying on floor of shed with arms crossed over her chest.  Nothing missing and she had some change in a small purse she carried.</a:t>
            </a:r>
          </a:p>
          <a:p>
            <a:pPr marL="342900" indent="-342900">
              <a:buFont typeface="Wingdings" panose="05000000000000000000" pitchFamily="2" charset="2"/>
              <a:buChar char="Ø"/>
            </a:pPr>
            <a:r>
              <a:rPr lang="en-US" sz="1800" b="1" dirty="0" smtClean="0"/>
              <a:t>Coroner’s inquest and doctors’ examinations showed that she had been strangled with a horse harness</a:t>
            </a:r>
          </a:p>
          <a:p>
            <a:pPr marL="342900" indent="-342900">
              <a:buFont typeface="Wingdings" panose="05000000000000000000" pitchFamily="2" charset="2"/>
              <a:buChar char="Ø"/>
            </a:pPr>
            <a:r>
              <a:rPr lang="en-US" sz="1800" b="1" dirty="0" smtClean="0"/>
              <a:t>VA Governor Walker offered a $100 reward for the arrest of William H Suiter</a:t>
            </a:r>
          </a:p>
          <a:p>
            <a:pPr marL="342900" indent="-342900">
              <a:buFont typeface="Wingdings" panose="05000000000000000000" pitchFamily="2" charset="2"/>
              <a:buChar char="Ø"/>
            </a:pPr>
            <a:endParaRPr lang="en-US" dirty="0" smtClean="0"/>
          </a:p>
          <a:p>
            <a:pPr marL="342900" indent="-342900">
              <a:buFont typeface="Wingdings" panose="05000000000000000000" pitchFamily="2" charset="2"/>
              <a:buChar char="Ø"/>
            </a:pPr>
            <a:endParaRPr lang="en-US" dirty="0"/>
          </a:p>
        </p:txBody>
      </p:sp>
      <p:pic>
        <p:nvPicPr>
          <p:cNvPr id="10" name="Picture 2" descr="IMG_0094.PN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630444" y="1737360"/>
            <a:ext cx="2722562" cy="40227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25884" y="5829754"/>
            <a:ext cx="3210302" cy="369332"/>
          </a:xfrm>
          <a:prstGeom prst="rect">
            <a:avLst/>
          </a:prstGeom>
          <a:noFill/>
        </p:spPr>
        <p:txBody>
          <a:bodyPr wrap="none" rtlCol="0">
            <a:spAutoFit/>
          </a:bodyPr>
          <a:lstStyle/>
          <a:p>
            <a:r>
              <a:rPr lang="en-US" dirty="0" smtClean="0"/>
              <a:t>(</a:t>
            </a:r>
            <a:r>
              <a:rPr lang="en-US" sz="1400" b="1" i="1" dirty="0" smtClean="0"/>
              <a:t>Lucretia Heldreth Hedrick 1825 – 1871)</a:t>
            </a:r>
            <a:r>
              <a:rPr lang="en-US" dirty="0" smtClean="0"/>
              <a:t>)</a:t>
            </a:r>
            <a:endParaRPr lang="en-US" dirty="0"/>
          </a:p>
        </p:txBody>
      </p:sp>
    </p:spTree>
    <p:extLst>
      <p:ext uri="{BB962C8B-B14F-4D97-AF65-F5344CB8AC3E}">
        <p14:creationId xmlns:p14="http://schemas.microsoft.com/office/powerpoint/2010/main" val="31063635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412" y="164683"/>
            <a:ext cx="10058400" cy="1450757"/>
          </a:xfrm>
        </p:spPr>
        <p:txBody>
          <a:bodyPr>
            <a:normAutofit/>
          </a:bodyPr>
          <a:lstStyle/>
          <a:p>
            <a:pPr algn="ctr"/>
            <a:r>
              <a:rPr lang="en-US" sz="4000" dirty="0"/>
              <a:t>Newspaper Articles:  2</a:t>
            </a:r>
            <a:r>
              <a:rPr lang="en-US" sz="4000" baseline="30000" dirty="0"/>
              <a:t>nd</a:t>
            </a:r>
            <a:r>
              <a:rPr lang="en-US" sz="4000" dirty="0"/>
              <a:t> Murder by William </a:t>
            </a:r>
            <a:r>
              <a:rPr lang="en-US" sz="4000" dirty="0" smtClean="0"/>
              <a:t>Suiter of Lucretia </a:t>
            </a:r>
            <a:r>
              <a:rPr lang="en-US" sz="4000" dirty="0"/>
              <a:t>Heldreth Hedrick - October 25, 1869</a:t>
            </a:r>
          </a:p>
        </p:txBody>
      </p:sp>
      <p:pic>
        <p:nvPicPr>
          <p:cNvPr id="6146" name="Picture 2" descr="Rufus Jagalong Hedrick  and his 2nd wife Lucretia Grizzell Heldreth _ Phot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1916" y="2304151"/>
            <a:ext cx="4425696" cy="35173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6386526" y="4062847"/>
            <a:ext cx="3219450" cy="207645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bright="20000" contrast="-40000"/>
                    </a14:imgEffect>
                  </a14:imgLayer>
                </a14:imgProps>
              </a:ext>
            </a:extLst>
          </a:blip>
          <a:stretch>
            <a:fillRect/>
          </a:stretch>
        </p:blipFill>
        <p:spPr>
          <a:xfrm>
            <a:off x="6556375" y="2208913"/>
            <a:ext cx="2756173" cy="1280160"/>
          </a:xfrm>
          <a:prstGeom prst="rect">
            <a:avLst/>
          </a:prstGeom>
        </p:spPr>
      </p:pic>
      <p:sp>
        <p:nvSpPr>
          <p:cNvPr id="6" name="TextBox 5"/>
          <p:cNvSpPr txBox="1"/>
          <p:nvPr/>
        </p:nvSpPr>
        <p:spPr>
          <a:xfrm>
            <a:off x="6262945" y="3591294"/>
            <a:ext cx="3343031" cy="369332"/>
          </a:xfrm>
          <a:prstGeom prst="rect">
            <a:avLst/>
          </a:prstGeom>
          <a:noFill/>
        </p:spPr>
        <p:txBody>
          <a:bodyPr wrap="none" rtlCol="0">
            <a:spAutoFit/>
          </a:bodyPr>
          <a:lstStyle/>
          <a:p>
            <a:r>
              <a:rPr lang="en-US" dirty="0" smtClean="0"/>
              <a:t>July 22, 1871 – Virginia Free Press</a:t>
            </a:r>
            <a:endParaRPr lang="en-US" dirty="0"/>
          </a:p>
        </p:txBody>
      </p:sp>
    </p:spTree>
    <p:extLst>
      <p:ext uri="{BB962C8B-B14F-4D97-AF65-F5344CB8AC3E}">
        <p14:creationId xmlns:p14="http://schemas.microsoft.com/office/powerpoint/2010/main" val="42737926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204" y="-192369"/>
            <a:ext cx="10894423" cy="1450757"/>
          </a:xfrm>
        </p:spPr>
        <p:txBody>
          <a:bodyPr>
            <a:normAutofit/>
          </a:bodyPr>
          <a:lstStyle/>
          <a:p>
            <a:r>
              <a:rPr lang="en-US" dirty="0" smtClean="0"/>
              <a:t>The Accused: William Henry Suiter</a:t>
            </a:r>
            <a:endParaRPr lang="en-US" dirty="0"/>
          </a:p>
        </p:txBody>
      </p:sp>
      <p:sp>
        <p:nvSpPr>
          <p:cNvPr id="6" name="Text Placeholder 5"/>
          <p:cNvSpPr>
            <a:spLocks noGrp="1"/>
          </p:cNvSpPr>
          <p:nvPr>
            <p:ph sz="half" idx="1"/>
          </p:nvPr>
        </p:nvSpPr>
        <p:spPr>
          <a:xfrm>
            <a:off x="679268" y="1845735"/>
            <a:ext cx="4937760" cy="4023360"/>
          </a:xfrm>
        </p:spPr>
        <p:txBody>
          <a:bodyPr>
            <a:normAutofit fontScale="85000" lnSpcReduction="20000"/>
          </a:bodyPr>
          <a:lstStyle/>
          <a:p>
            <a:pPr>
              <a:buFont typeface="Wingdings" panose="05000000000000000000" pitchFamily="2" charset="2"/>
              <a:buChar char="Ø"/>
            </a:pPr>
            <a:endParaRPr lang="en-US" dirty="0" smtClean="0"/>
          </a:p>
          <a:p>
            <a:pPr>
              <a:buFont typeface="Wingdings" panose="05000000000000000000" pitchFamily="2" charset="2"/>
              <a:buChar char="Ø"/>
            </a:pPr>
            <a:endParaRPr lang="en-US" dirty="0"/>
          </a:p>
        </p:txBody>
      </p:sp>
      <p:sp>
        <p:nvSpPr>
          <p:cNvPr id="7" name="Content Placeholder 6"/>
          <p:cNvSpPr>
            <a:spLocks noGrp="1"/>
          </p:cNvSpPr>
          <p:nvPr>
            <p:ph sz="half" idx="2"/>
          </p:nvPr>
        </p:nvSpPr>
        <p:spPr>
          <a:xfrm>
            <a:off x="398031" y="1835776"/>
            <a:ext cx="6244815" cy="4305048"/>
          </a:xfrm>
        </p:spPr>
        <p:txBody>
          <a:bodyPr>
            <a:normAutofit fontScale="85000" lnSpcReduction="20000"/>
          </a:bodyPr>
          <a:lstStyle/>
          <a:p>
            <a:pPr algn="ctr"/>
            <a:r>
              <a:rPr lang="en-US" dirty="0" smtClean="0"/>
              <a:t>William Henry Suiter (Bland County)</a:t>
            </a:r>
          </a:p>
          <a:p>
            <a:pPr>
              <a:buFont typeface="Wingdings" panose="05000000000000000000" pitchFamily="2" charset="2"/>
              <a:buChar char="Ø"/>
            </a:pPr>
            <a:r>
              <a:rPr lang="en-US" dirty="0" smtClean="0"/>
              <a:t>Was </a:t>
            </a:r>
            <a:r>
              <a:rPr lang="en-US" dirty="0"/>
              <a:t>s</a:t>
            </a:r>
            <a:r>
              <a:rPr lang="en-US" dirty="0" smtClean="0"/>
              <a:t>potted near scene of crime in Stony/Gullion Fork, Wythe County</a:t>
            </a:r>
          </a:p>
          <a:p>
            <a:pPr>
              <a:buFont typeface="Wingdings" panose="05000000000000000000" pitchFamily="2" charset="2"/>
              <a:buChar char="Ø"/>
            </a:pPr>
            <a:r>
              <a:rPr lang="en-US" dirty="0" smtClean="0"/>
              <a:t>Warrant Issued for William Henry Suiter’s arrest</a:t>
            </a:r>
          </a:p>
          <a:p>
            <a:pPr>
              <a:buFont typeface="Wingdings" panose="05000000000000000000" pitchFamily="2" charset="2"/>
              <a:buChar char="Ø"/>
            </a:pPr>
            <a:r>
              <a:rPr lang="en-US" dirty="0" smtClean="0"/>
              <a:t>Governor of VA Walker offered a $100 reward for his capture and offered a description of the accused and described him.</a:t>
            </a:r>
          </a:p>
          <a:p>
            <a:pPr>
              <a:buFont typeface="Wingdings" panose="05000000000000000000" pitchFamily="2" charset="2"/>
              <a:buChar char="Ø"/>
            </a:pPr>
            <a:r>
              <a:rPr lang="en-US" dirty="0" smtClean="0"/>
              <a:t>July 1872 Newspaper article reporting that his remains had been found.  Reportedly shot by a posse or by himself.</a:t>
            </a:r>
          </a:p>
          <a:p>
            <a:pPr>
              <a:buFont typeface="Wingdings" panose="05000000000000000000" pitchFamily="2" charset="2"/>
              <a:buChar char="Ø"/>
            </a:pPr>
            <a:r>
              <a:rPr lang="en-US" dirty="0" smtClean="0"/>
              <a:t>1874 declared dead in Bland County Court Orders and assets</a:t>
            </a:r>
          </a:p>
          <a:p>
            <a:pPr marL="201168" lvl="1" indent="0">
              <a:buNone/>
            </a:pPr>
            <a:r>
              <a:rPr lang="en-US" dirty="0" smtClean="0"/>
              <a:t>Turned over to the Sheriff’s Office</a:t>
            </a:r>
          </a:p>
          <a:p>
            <a:pPr>
              <a:buFont typeface="Wingdings" panose="05000000000000000000" pitchFamily="2" charset="2"/>
              <a:buChar char="Ø"/>
            </a:pPr>
            <a:r>
              <a:rPr lang="en-US" dirty="0" smtClean="0"/>
              <a:t>He had married Sarah Jane Hedrick in 1863, they had 4 children, all are listed in the 1870 census.  In 1880 they are scattered around Bland County as orphans, servants </a:t>
            </a:r>
          </a:p>
          <a:p>
            <a:pPr>
              <a:buFont typeface="Wingdings" panose="05000000000000000000" pitchFamily="2" charset="2"/>
              <a:buChar char="Ø"/>
            </a:pPr>
            <a:r>
              <a:rPr lang="en-US" dirty="0" smtClean="0"/>
              <a:t>Sarah Jane Hedrick died sometime between 1872 and 1880, but have found no record of her death</a:t>
            </a:r>
          </a:p>
          <a:p>
            <a:pPr marL="0" indent="0">
              <a:buNone/>
            </a:pPr>
            <a:endParaRPr lang="en-US" dirty="0" smtClean="0"/>
          </a:p>
        </p:txBody>
      </p:sp>
      <p:sp>
        <p:nvSpPr>
          <p:cNvPr id="3" name="TextBox 2"/>
          <p:cNvSpPr txBox="1"/>
          <p:nvPr/>
        </p:nvSpPr>
        <p:spPr>
          <a:xfrm>
            <a:off x="6642846" y="2082585"/>
            <a:ext cx="5185954" cy="2862322"/>
          </a:xfrm>
          <a:prstGeom prst="rect">
            <a:avLst/>
          </a:prstGeom>
          <a:noFill/>
        </p:spPr>
        <p:txBody>
          <a:bodyPr wrap="square" rtlCol="0">
            <a:spAutoFit/>
          </a:bodyPr>
          <a:lstStyle/>
          <a:p>
            <a:r>
              <a:rPr lang="en-US" dirty="0" smtClean="0"/>
              <a:t>**Son of:  Alexander and Mary “Polly” Newberry Suiter </a:t>
            </a:r>
          </a:p>
          <a:p>
            <a:endParaRPr lang="en-US" dirty="0"/>
          </a:p>
          <a:p>
            <a:r>
              <a:rPr lang="en-US" dirty="0" smtClean="0"/>
              <a:t>Some confusion of whose son he was – because he </a:t>
            </a:r>
          </a:p>
          <a:p>
            <a:r>
              <a:rPr lang="en-US" dirty="0" smtClean="0"/>
              <a:t>disappears from the family tree after the murders.   He is probably the brother of Franklin I Suiter, whose was Sheriff of Bland County at the time.</a:t>
            </a:r>
          </a:p>
          <a:p>
            <a:endParaRPr lang="en-US" dirty="0"/>
          </a:p>
          <a:p>
            <a:r>
              <a:rPr lang="en-US" dirty="0" smtClean="0"/>
              <a:t>Son of my 2</a:t>
            </a:r>
            <a:r>
              <a:rPr lang="en-US" baseline="30000" dirty="0" smtClean="0"/>
              <a:t>nd</a:t>
            </a:r>
            <a:r>
              <a:rPr lang="en-US" dirty="0" smtClean="0"/>
              <a:t> great grandmother’s sister</a:t>
            </a:r>
          </a:p>
          <a:p>
            <a:endParaRPr lang="en-US" dirty="0"/>
          </a:p>
        </p:txBody>
      </p:sp>
    </p:spTree>
    <p:extLst>
      <p:ext uri="{BB962C8B-B14F-4D97-AF65-F5344CB8AC3E}">
        <p14:creationId xmlns:p14="http://schemas.microsoft.com/office/powerpoint/2010/main" val="14655552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75954" y="-384175"/>
            <a:ext cx="10816046" cy="1450975"/>
          </a:xfrm>
        </p:spPr>
        <p:txBody>
          <a:bodyPr/>
          <a:lstStyle/>
          <a:p>
            <a:r>
              <a:rPr lang="en-US" dirty="0" smtClean="0"/>
              <a:t>History of Bland County:  1861 – 2022*</a:t>
            </a:r>
            <a:endParaRPr lang="en-US" dirty="0"/>
          </a:p>
        </p:txBody>
      </p:sp>
      <p:sp>
        <p:nvSpPr>
          <p:cNvPr id="3" name="Content Placeholder 2"/>
          <p:cNvSpPr>
            <a:spLocks noGrp="1"/>
          </p:cNvSpPr>
          <p:nvPr>
            <p:ph idx="4294967295"/>
          </p:nvPr>
        </p:nvSpPr>
        <p:spPr>
          <a:xfrm>
            <a:off x="156754" y="1227138"/>
            <a:ext cx="11791406" cy="4826000"/>
          </a:xfrm>
        </p:spPr>
        <p:txBody>
          <a:bodyPr>
            <a:normAutofit fontScale="92500" lnSpcReduction="10000"/>
          </a:bodyPr>
          <a:lstStyle/>
          <a:p>
            <a:pPr lvl="1">
              <a:buFont typeface="Wingdings" panose="05000000000000000000" pitchFamily="2" charset="2"/>
              <a:buChar char="§"/>
            </a:pPr>
            <a:r>
              <a:rPr lang="en-US" b="1" dirty="0"/>
              <a:t>Pre-1861: Native American Inhabitants</a:t>
            </a:r>
            <a:r>
              <a:rPr lang="en-US" dirty="0"/>
              <a:t> Before European settlement, the area that would become Bland County was inhabited by various Native American tribes, including the Cherokee and Shawnee</a:t>
            </a:r>
            <a:r>
              <a:rPr lang="en-US" dirty="0" smtClean="0"/>
              <a:t>.</a:t>
            </a:r>
          </a:p>
          <a:p>
            <a:pPr lvl="1">
              <a:buFont typeface="Wingdings" panose="05000000000000000000" pitchFamily="2" charset="2"/>
              <a:buChar char="§"/>
            </a:pPr>
            <a:r>
              <a:rPr lang="en-US" b="1" dirty="0" smtClean="0"/>
              <a:t>European </a:t>
            </a:r>
            <a:r>
              <a:rPr lang="en-US" b="1" dirty="0"/>
              <a:t>Settlement and Formation of Bland County</a:t>
            </a:r>
            <a:r>
              <a:rPr lang="en-US" dirty="0"/>
              <a:t> European settlers began to arrive in the late 18th century. Bland County was formed from parts of Wythe, Tazewell, and Giles counties on March 30, 1861, just a </a:t>
            </a:r>
            <a:r>
              <a:rPr lang="en-US" dirty="0" smtClean="0"/>
              <a:t>few </a:t>
            </a:r>
            <a:r>
              <a:rPr lang="en-US" dirty="0"/>
              <a:t>weeks before the outbreak of the American Civil War</a:t>
            </a:r>
            <a:r>
              <a:rPr lang="en-US" dirty="0" smtClean="0"/>
              <a:t>.</a:t>
            </a:r>
          </a:p>
          <a:p>
            <a:pPr lvl="1">
              <a:buFont typeface="Wingdings" panose="05000000000000000000" pitchFamily="2" charset="2"/>
              <a:buChar char="§"/>
            </a:pPr>
            <a:r>
              <a:rPr lang="en-US" b="1" dirty="0" smtClean="0"/>
              <a:t>Civil War (1861-1865)</a:t>
            </a:r>
            <a:r>
              <a:rPr lang="en-US" dirty="0" smtClean="0"/>
              <a:t> During </a:t>
            </a:r>
            <a:r>
              <a:rPr lang="en-US" dirty="0"/>
              <a:t>the Civil War, Bland County, like much of Virginia, was deeply affected by the conflict. It was the site of several skirmishes and military activities due to its strategic location and transportation routes. After the war, the county faced challenges in rebuilding its economy and infrastructure</a:t>
            </a:r>
            <a:r>
              <a:rPr lang="en-US" dirty="0" smtClean="0"/>
              <a:t>.</a:t>
            </a:r>
          </a:p>
          <a:p>
            <a:pPr lvl="1">
              <a:buFont typeface="Wingdings" panose="05000000000000000000" pitchFamily="2" charset="2"/>
              <a:buChar char="§"/>
            </a:pPr>
            <a:r>
              <a:rPr lang="en-US" b="1" dirty="0" smtClean="0"/>
              <a:t>Late </a:t>
            </a:r>
            <a:r>
              <a:rPr lang="en-US" b="1" dirty="0"/>
              <a:t>19th to Early 20th Century</a:t>
            </a:r>
            <a:r>
              <a:rPr lang="en-US" dirty="0"/>
              <a:t> In the late 19th and early 20th centuries, Bland County's economy relied heavily on agriculture, particularly tobacco farming. The arrival of the Norfolk and Western Railway in the late 1800s facilitated transportation and trade in the region, helping the local economy grow</a:t>
            </a:r>
            <a:r>
              <a:rPr lang="en-US" dirty="0" smtClean="0"/>
              <a:t>.</a:t>
            </a:r>
          </a:p>
          <a:p>
            <a:pPr lvl="1">
              <a:buFont typeface="Wingdings" panose="05000000000000000000" pitchFamily="2" charset="2"/>
              <a:buChar char="§"/>
            </a:pPr>
            <a:r>
              <a:rPr lang="en-US" b="1" dirty="0"/>
              <a:t>20th Century and Beyond</a:t>
            </a:r>
            <a:r>
              <a:rPr lang="en-US" dirty="0"/>
              <a:t> Throughout the 20th century, Bland County experienced changes in its economic base, shifting away from agriculture and towards other industries such as mining and manufacturing. The discovery of mineral deposits, such as coal, led to increased mining activities in the region. However, like many rural areas, Bland County faced economic challenges and population decline during the latter half of the 20th century</a:t>
            </a:r>
            <a:r>
              <a:rPr lang="en-US" dirty="0" smtClean="0"/>
              <a:t>.</a:t>
            </a:r>
          </a:p>
          <a:p>
            <a:pPr lvl="1">
              <a:buFont typeface="Wingdings" panose="05000000000000000000" pitchFamily="2" charset="2"/>
              <a:buChar char="§"/>
            </a:pPr>
            <a:r>
              <a:rPr lang="en-US" b="1" dirty="0"/>
              <a:t>Modern Times (Post-2000)</a:t>
            </a:r>
            <a:r>
              <a:rPr lang="en-US" dirty="0"/>
              <a:t> In the 21st century, Bland County continued to grapple with economic and demographic issues. Efforts were made to diversify the economy and attract new businesses, but it remained a predominantly rural and sparsely populated area</a:t>
            </a:r>
            <a:r>
              <a:rPr lang="en-US" dirty="0" smtClean="0"/>
              <a:t>.</a:t>
            </a:r>
          </a:p>
          <a:p>
            <a:pPr marL="201168" lvl="1" indent="0">
              <a:buNone/>
            </a:pPr>
            <a:endParaRPr lang="en-US" dirty="0"/>
          </a:p>
          <a:p>
            <a:pPr marL="201168" lvl="1" indent="0">
              <a:buNone/>
            </a:pPr>
            <a:r>
              <a:rPr lang="en-US" dirty="0" smtClean="0"/>
              <a:t>	*ChatGPT:  https://chat.openai.com/</a:t>
            </a:r>
          </a:p>
          <a:p>
            <a:endParaRPr lang="en-US" dirty="0"/>
          </a:p>
        </p:txBody>
      </p:sp>
    </p:spTree>
    <p:extLst>
      <p:ext uri="{BB962C8B-B14F-4D97-AF65-F5344CB8AC3E}">
        <p14:creationId xmlns:p14="http://schemas.microsoft.com/office/powerpoint/2010/main" val="10876257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473154" y="279918"/>
            <a:ext cx="3551911" cy="5669280"/>
          </a:xfrm>
          <a:prstGeom prst="rect">
            <a:avLst/>
          </a:prstGeom>
        </p:spPr>
      </p:pic>
      <p:sp>
        <p:nvSpPr>
          <p:cNvPr id="6" name="TextBox 5"/>
          <p:cNvSpPr txBox="1"/>
          <p:nvPr/>
        </p:nvSpPr>
        <p:spPr>
          <a:xfrm>
            <a:off x="1207755" y="4271815"/>
            <a:ext cx="4722781" cy="1815882"/>
          </a:xfrm>
          <a:prstGeom prst="rect">
            <a:avLst/>
          </a:prstGeom>
          <a:noFill/>
        </p:spPr>
        <p:txBody>
          <a:bodyPr wrap="square" rtlCol="0">
            <a:spAutoFit/>
          </a:bodyPr>
          <a:lstStyle/>
          <a:p>
            <a:pPr algn="just"/>
            <a:endParaRPr lang="en-US" sz="1600" dirty="0" smtClean="0"/>
          </a:p>
          <a:p>
            <a:pPr algn="ctr"/>
            <a:r>
              <a:rPr lang="en-US" sz="1600" b="1" dirty="0" smtClean="0"/>
              <a:t>Description</a:t>
            </a:r>
          </a:p>
          <a:p>
            <a:pPr algn="just"/>
            <a:r>
              <a:rPr lang="en-US" sz="1600" dirty="0" smtClean="0"/>
              <a:t>William H. Suiter is white, five feet ten Inches high, with brown hair and eyes, whiskers long and red, the second finger on the left hand Is stiff and bent to the palm, about thirty-five years of age and weighs about one hundred and fifty pounds. July 1871</a:t>
            </a:r>
            <a:endParaRPr lang="en-US" sz="1600" dirty="0"/>
          </a:p>
        </p:txBody>
      </p:sp>
      <p:sp>
        <p:nvSpPr>
          <p:cNvPr id="7" name="TextBox 6"/>
          <p:cNvSpPr txBox="1"/>
          <p:nvPr/>
        </p:nvSpPr>
        <p:spPr>
          <a:xfrm>
            <a:off x="293357" y="937589"/>
            <a:ext cx="6934064" cy="4154984"/>
          </a:xfrm>
          <a:prstGeom prst="rect">
            <a:avLst/>
          </a:prstGeom>
          <a:noFill/>
        </p:spPr>
        <p:txBody>
          <a:bodyPr wrap="square" rtlCol="0">
            <a:spAutoFit/>
          </a:bodyPr>
          <a:lstStyle/>
          <a:p>
            <a:pPr algn="ctr"/>
            <a:r>
              <a:rPr lang="en-US" sz="1600" b="1" dirty="0" smtClean="0"/>
              <a:t>By The Governor of Virginia</a:t>
            </a:r>
          </a:p>
          <a:p>
            <a:pPr algn="ctr"/>
            <a:r>
              <a:rPr lang="en-US" sz="1600" b="1" dirty="0" smtClean="0"/>
              <a:t>A Proclamation</a:t>
            </a:r>
          </a:p>
          <a:p>
            <a:pPr algn="just"/>
            <a:r>
              <a:rPr lang="en-US" sz="1400" dirty="0" smtClean="0"/>
              <a:t>Information having been received by the Executive that WILLIAM H. SUTER (sic), charged</a:t>
            </a:r>
          </a:p>
          <a:p>
            <a:pPr algn="just"/>
            <a:r>
              <a:rPr lang="en-US" sz="1400" dirty="0" smtClean="0"/>
              <a:t>With handing murdered Mrs. Lucretia Hedrick, In the “county of Wythe,” in this State on the 6</a:t>
            </a:r>
            <a:r>
              <a:rPr lang="en-US" sz="1400" baseline="30000" dirty="0" smtClean="0"/>
              <a:t>th </a:t>
            </a:r>
            <a:r>
              <a:rPr lang="en-US" sz="1400" dirty="0" smtClean="0"/>
              <a:t>Day of July 1871, has eluded arrest, and is now going at large, I do hereby offer a Reward of ONE HUNDRED DOLLARS to any person who shall arrest the said Wiliam H Suter (sic), and deliver him to the said county of Wythe, and I do moreover require all Officers of this Commonwealth, civil and Military, and request the people generally to use their best exertions To procure his arrest, that he may be brought to justice.  	</a:t>
            </a:r>
          </a:p>
          <a:p>
            <a:pPr algn="just"/>
            <a:r>
              <a:rPr lang="en-US" sz="1400" dirty="0"/>
              <a:t>	</a:t>
            </a:r>
            <a:r>
              <a:rPr lang="en-US" sz="1400" dirty="0" smtClean="0"/>
              <a:t>				Given under my hand as Governor and under the Lesser</a:t>
            </a:r>
          </a:p>
          <a:p>
            <a:pPr algn="just"/>
            <a:r>
              <a:rPr lang="en-US" sz="1400" dirty="0"/>
              <a:t>	</a:t>
            </a:r>
            <a:r>
              <a:rPr lang="en-US" sz="1400" dirty="0" smtClean="0"/>
              <a:t>				Seal of Commonwealth in Richmond, this 15</a:t>
            </a:r>
            <a:r>
              <a:rPr lang="en-US" sz="1400" baseline="30000" dirty="0" smtClean="0"/>
              <a:t>th</a:t>
            </a:r>
            <a:r>
              <a:rPr lang="en-US" sz="1400" dirty="0" smtClean="0"/>
              <a:t> day of July </a:t>
            </a:r>
            <a:r>
              <a:rPr lang="en-US" sz="1400" dirty="0"/>
              <a:t>	</a:t>
            </a:r>
            <a:r>
              <a:rPr lang="en-US" sz="1400" dirty="0" smtClean="0"/>
              <a:t>				A. D. 1871.</a:t>
            </a:r>
          </a:p>
          <a:p>
            <a:pPr algn="r"/>
            <a:r>
              <a:rPr lang="en-US" sz="1400" dirty="0" smtClean="0"/>
              <a:t>BY ORDER OF THE GOVERNOR:</a:t>
            </a:r>
          </a:p>
          <a:p>
            <a:pPr algn="r"/>
            <a:r>
              <a:rPr lang="en-US" sz="1400" dirty="0" smtClean="0"/>
              <a:t>G. C. WALKER</a:t>
            </a:r>
          </a:p>
          <a:p>
            <a:r>
              <a:rPr lang="en-US" sz="1400" dirty="0" smtClean="0"/>
              <a:t>Jas. McDonald, Secretary of the Commonwealth</a:t>
            </a:r>
          </a:p>
          <a:p>
            <a:endParaRPr lang="en-US" sz="1400" dirty="0" smtClean="0"/>
          </a:p>
          <a:p>
            <a:endParaRPr lang="en-US" dirty="0" smtClean="0"/>
          </a:p>
          <a:p>
            <a:endParaRPr lang="en-US" dirty="0"/>
          </a:p>
        </p:txBody>
      </p:sp>
      <p:sp>
        <p:nvSpPr>
          <p:cNvPr id="2" name="TextBox 1"/>
          <p:cNvSpPr txBox="1"/>
          <p:nvPr/>
        </p:nvSpPr>
        <p:spPr>
          <a:xfrm>
            <a:off x="845712" y="0"/>
            <a:ext cx="5829353" cy="954107"/>
          </a:xfrm>
          <a:prstGeom prst="rect">
            <a:avLst/>
          </a:prstGeom>
          <a:noFill/>
        </p:spPr>
        <p:txBody>
          <a:bodyPr wrap="none" rtlCol="0">
            <a:spAutoFit/>
          </a:bodyPr>
          <a:lstStyle/>
          <a:p>
            <a:pPr algn="ctr"/>
            <a:r>
              <a:rPr lang="en-US" sz="2800" dirty="0" smtClean="0"/>
              <a:t>Reward for Capture of William H Suiter</a:t>
            </a:r>
          </a:p>
          <a:p>
            <a:pPr algn="ctr"/>
            <a:r>
              <a:rPr lang="en-US" sz="2800" dirty="0" smtClean="0"/>
              <a:t>July 15, 1871</a:t>
            </a:r>
            <a:endParaRPr lang="en-US" sz="2800" dirty="0"/>
          </a:p>
        </p:txBody>
      </p:sp>
      <p:sp>
        <p:nvSpPr>
          <p:cNvPr id="3" name="TextBox 2"/>
          <p:cNvSpPr txBox="1"/>
          <p:nvPr/>
        </p:nvSpPr>
        <p:spPr>
          <a:xfrm>
            <a:off x="7700864" y="5949198"/>
            <a:ext cx="2709011" cy="276999"/>
          </a:xfrm>
          <a:prstGeom prst="rect">
            <a:avLst/>
          </a:prstGeom>
          <a:noFill/>
        </p:spPr>
        <p:txBody>
          <a:bodyPr wrap="none" rtlCol="0">
            <a:spAutoFit/>
          </a:bodyPr>
          <a:lstStyle/>
          <a:p>
            <a:r>
              <a:rPr lang="en-US" sz="1200" b="1" dirty="0" smtClean="0"/>
              <a:t>Southwest Virginia Enterprise July 1871</a:t>
            </a:r>
            <a:endParaRPr lang="en-US" sz="1200" b="1" dirty="0"/>
          </a:p>
        </p:txBody>
      </p:sp>
    </p:spTree>
    <p:extLst>
      <p:ext uri="{BB962C8B-B14F-4D97-AF65-F5344CB8AC3E}">
        <p14:creationId xmlns:p14="http://schemas.microsoft.com/office/powerpoint/2010/main" val="15326523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647" y="-131408"/>
            <a:ext cx="10589623" cy="1450757"/>
          </a:xfrm>
        </p:spPr>
        <p:txBody>
          <a:bodyPr>
            <a:normAutofit/>
          </a:bodyPr>
          <a:lstStyle/>
          <a:p>
            <a:pPr algn="ctr"/>
            <a:r>
              <a:rPr lang="en-US" sz="4000" b="1" dirty="0" smtClean="0"/>
              <a:t>Fate of the Murderer </a:t>
            </a:r>
            <a:br>
              <a:rPr lang="en-US" sz="4000" b="1" dirty="0" smtClean="0"/>
            </a:br>
            <a:r>
              <a:rPr lang="en-US" sz="4000" b="1" dirty="0" smtClean="0"/>
              <a:t>(Wythe Enterprise 9/25/1872)</a:t>
            </a:r>
            <a:endParaRPr lang="en-US" sz="4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937" y="1798320"/>
            <a:ext cx="3375333" cy="4389120"/>
          </a:xfrm>
          <a:prstGeom prst="rect">
            <a:avLst/>
          </a:prstGeom>
        </p:spPr>
      </p:pic>
      <p:sp>
        <p:nvSpPr>
          <p:cNvPr id="4" name="TextBox 3"/>
          <p:cNvSpPr txBox="1"/>
          <p:nvPr/>
        </p:nvSpPr>
        <p:spPr>
          <a:xfrm>
            <a:off x="759647" y="1956318"/>
            <a:ext cx="6235338" cy="3293209"/>
          </a:xfrm>
          <a:prstGeom prst="rect">
            <a:avLst/>
          </a:prstGeom>
          <a:noFill/>
        </p:spPr>
        <p:txBody>
          <a:bodyPr wrap="square" rtlCol="0">
            <a:spAutoFit/>
          </a:bodyPr>
          <a:lstStyle/>
          <a:p>
            <a:pPr algn="just"/>
            <a:r>
              <a:rPr lang="en-US" sz="1600" b="1" dirty="0" smtClean="0"/>
              <a:t>Fate of the Murderer </a:t>
            </a:r>
            <a:r>
              <a:rPr lang="en-US" sz="1600" dirty="0" smtClean="0"/>
              <a:t>– The dead body of a man has recently been found in Bland County. Supposed by some to be the remains of Suiter, who was charged with the murder of a Miss Bales in that county, and who was thought also murdered Mrs. Hedrick of this county.  When last heard of he was endeavoring to elude arrest for the last named crime.  He was several times shot at by his pursuers, and it is thought possible that he may have laid down in the brush and died from the effects of his wounds thus received.  Both the murders of which he is believed to have been guilty were of the most brutal character, and it is to be hoped that the conjecture in regard to his death may be correct, and that the community has thus been rid of a fiend whose carcass deserved no better fate than to perish where it fell – with no hand to give it burial - - fit only for buzzards to feast upon.  </a:t>
            </a:r>
            <a:r>
              <a:rPr lang="en-US" sz="1600" b="1" dirty="0" smtClean="0"/>
              <a:t>Wythe Enterprise 9/25/1872</a:t>
            </a:r>
            <a:endParaRPr lang="en-US" sz="1600" b="1" dirty="0"/>
          </a:p>
        </p:txBody>
      </p:sp>
    </p:spTree>
    <p:extLst>
      <p:ext uri="{BB962C8B-B14F-4D97-AF65-F5344CB8AC3E}">
        <p14:creationId xmlns:p14="http://schemas.microsoft.com/office/powerpoint/2010/main" val="42303841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8537" y="-356271"/>
            <a:ext cx="10058400" cy="1450757"/>
          </a:xfrm>
        </p:spPr>
        <p:txBody>
          <a:bodyPr>
            <a:normAutofit/>
          </a:bodyPr>
          <a:lstStyle/>
          <a:p>
            <a:r>
              <a:rPr lang="en-US" sz="4000" dirty="0" smtClean="0"/>
              <a:t>Victim 3:  ??????</a:t>
            </a:r>
            <a:endParaRPr lang="en-US" sz="4000" dirty="0"/>
          </a:p>
        </p:txBody>
      </p:sp>
      <p:sp>
        <p:nvSpPr>
          <p:cNvPr id="5" name="Content Placeholder 4"/>
          <p:cNvSpPr>
            <a:spLocks noGrp="1"/>
          </p:cNvSpPr>
          <p:nvPr>
            <p:ph idx="1"/>
          </p:nvPr>
        </p:nvSpPr>
        <p:spPr/>
        <p:txBody>
          <a:bodyPr/>
          <a:lstStyle/>
          <a:p>
            <a:r>
              <a:rPr lang="en-US" dirty="0" smtClean="0"/>
              <a:t>Only alluded to in newspaper article in 1990 and in a note on Find A Grave</a:t>
            </a:r>
          </a:p>
          <a:p>
            <a:r>
              <a:rPr lang="en-US" dirty="0" smtClean="0"/>
              <a:t>Unfortunately the trail went cold after murder of Lucretia Hedrick. </a:t>
            </a:r>
          </a:p>
          <a:p>
            <a:r>
              <a:rPr lang="en-US" dirty="0" smtClean="0"/>
              <a:t>Next indication was body found in area where the posse had tracked and shot at Suiter.</a:t>
            </a:r>
          </a:p>
          <a:p>
            <a:r>
              <a:rPr lang="en-US" dirty="0" smtClean="0"/>
              <a:t>Could not find any further trace of Sarah Hedrick Suiter, his wife, in Census data, some reports are that his wife died in 1875.  They had 2 more children after 1870.  </a:t>
            </a:r>
          </a:p>
          <a:p>
            <a:r>
              <a:rPr lang="en-US" dirty="0" smtClean="0"/>
              <a:t>Next record of William and Sarah Hedrick Suiter is found in the will of her father, Rufus J. Hedrick where her children are named as heirs and that she is deceased.</a:t>
            </a:r>
            <a:endParaRPr lang="en-US" dirty="0"/>
          </a:p>
          <a:p>
            <a:endParaRPr lang="en-US" dirty="0" smtClean="0"/>
          </a:p>
          <a:p>
            <a:endParaRPr lang="en-US" dirty="0"/>
          </a:p>
        </p:txBody>
      </p:sp>
    </p:spTree>
    <p:extLst>
      <p:ext uri="{BB962C8B-B14F-4D97-AF65-F5344CB8AC3E}">
        <p14:creationId xmlns:p14="http://schemas.microsoft.com/office/powerpoint/2010/main" val="18809521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79714" y="-439572"/>
            <a:ext cx="10058400" cy="1265935"/>
          </a:xfrm>
        </p:spPr>
        <p:txBody>
          <a:bodyPr>
            <a:normAutofit fontScale="90000"/>
          </a:bodyPr>
          <a:lstStyle/>
          <a:p>
            <a:pPr algn="ctr"/>
            <a:r>
              <a:rPr lang="en-US" b="1" dirty="0" smtClean="0"/>
              <a:t>Other Notable Crimes in Bland County – 1885</a:t>
            </a:r>
            <a:endParaRPr lang="en-US" dirty="0"/>
          </a:p>
        </p:txBody>
      </p:sp>
      <p:pic>
        <p:nvPicPr>
          <p:cNvPr id="5" name="Picture 4"/>
          <p:cNvPicPr>
            <a:picLocks noChangeAspect="1"/>
          </p:cNvPicPr>
          <p:nvPr/>
        </p:nvPicPr>
        <p:blipFill>
          <a:blip r:embed="rId2"/>
          <a:stretch>
            <a:fillRect/>
          </a:stretch>
        </p:blipFill>
        <p:spPr>
          <a:xfrm>
            <a:off x="2194560" y="713964"/>
            <a:ext cx="6287589" cy="5486400"/>
          </a:xfrm>
          <a:prstGeom prst="rect">
            <a:avLst/>
          </a:prstGeom>
        </p:spPr>
      </p:pic>
    </p:spTree>
    <p:extLst>
      <p:ext uri="{BB962C8B-B14F-4D97-AF65-F5344CB8AC3E}">
        <p14:creationId xmlns:p14="http://schemas.microsoft.com/office/powerpoint/2010/main" val="15762058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143903"/>
            <a:ext cx="10058400" cy="1265935"/>
          </a:xfrm>
        </p:spPr>
        <p:txBody>
          <a:bodyPr>
            <a:normAutofit fontScale="90000"/>
          </a:bodyPr>
          <a:lstStyle/>
          <a:p>
            <a:pPr algn="ctr"/>
            <a:r>
              <a:rPr lang="en-US" b="1" dirty="0" smtClean="0"/>
              <a:t>Other Notable Crimes in Bland County – 1886</a:t>
            </a:r>
            <a:r>
              <a:rPr lang="en-US" dirty="0" smtClean="0"/>
              <a:t/>
            </a:r>
            <a:br>
              <a:rPr lang="en-US" dirty="0" smtClean="0"/>
            </a:br>
            <a:endParaRPr lang="en-US" dirty="0"/>
          </a:p>
        </p:txBody>
      </p:sp>
      <p:sp>
        <p:nvSpPr>
          <p:cNvPr id="4" name="TextBox 3"/>
          <p:cNvSpPr txBox="1"/>
          <p:nvPr/>
        </p:nvSpPr>
        <p:spPr>
          <a:xfrm>
            <a:off x="327084" y="920305"/>
            <a:ext cx="6178219" cy="5724644"/>
          </a:xfrm>
          <a:prstGeom prst="rect">
            <a:avLst/>
          </a:prstGeom>
          <a:noFill/>
        </p:spPr>
        <p:txBody>
          <a:bodyPr wrap="square" rtlCol="0">
            <a:spAutoFit/>
          </a:bodyPr>
          <a:lstStyle/>
          <a:p>
            <a:pPr marL="285750" indent="-285750">
              <a:buFont typeface="Wingdings" panose="05000000000000000000" pitchFamily="2" charset="2"/>
              <a:buChar char="Ø"/>
            </a:pPr>
            <a:endParaRPr lang="en-US" dirty="0" smtClean="0"/>
          </a:p>
          <a:p>
            <a:pPr marL="285750" indent="-285750">
              <a:buFont typeface="Wingdings" panose="05000000000000000000" pitchFamily="2" charset="2"/>
              <a:buChar char="Ø"/>
            </a:pPr>
            <a:r>
              <a:rPr lang="en-US" sz="2400" b="1" dirty="0" smtClean="0"/>
              <a:t>1886 - John Croy (teacher) shot and killed Will Corner in Mechanicsburg</a:t>
            </a:r>
          </a:p>
          <a:p>
            <a:pPr marL="285750" indent="-285750">
              <a:buFont typeface="Wingdings" panose="05000000000000000000" pitchFamily="2" charset="2"/>
              <a:buChar char="Ø"/>
            </a:pPr>
            <a:endParaRPr lang="en-US" sz="2400" b="1" dirty="0"/>
          </a:p>
          <a:p>
            <a:pPr marL="285750" indent="-285750">
              <a:buFont typeface="Wingdings" panose="05000000000000000000" pitchFamily="2" charset="2"/>
              <a:buChar char="Ø"/>
            </a:pPr>
            <a:r>
              <a:rPr lang="en-US" sz="2400" b="1" dirty="0" smtClean="0"/>
              <a:t>Motive:  Slander about </a:t>
            </a:r>
            <a:r>
              <a:rPr lang="en-US" sz="2400" b="1" dirty="0" err="1" smtClean="0"/>
              <a:t>Croy’s</a:t>
            </a:r>
            <a:r>
              <a:rPr lang="en-US" sz="2400" b="1" smtClean="0"/>
              <a:t> character</a:t>
            </a:r>
            <a:endParaRPr lang="en-US" sz="2400" b="1" dirty="0" smtClean="0"/>
          </a:p>
          <a:p>
            <a:pPr marL="285750" indent="-285750">
              <a:buFont typeface="Wingdings" panose="05000000000000000000" pitchFamily="2" charset="2"/>
              <a:buChar char="Ø"/>
            </a:pPr>
            <a:endParaRPr lang="en-US" sz="2400" b="1" dirty="0"/>
          </a:p>
          <a:p>
            <a:pPr marL="285750" indent="-285750">
              <a:buFont typeface="Wingdings" panose="05000000000000000000" pitchFamily="2" charset="2"/>
              <a:buChar char="Ø"/>
            </a:pPr>
            <a:r>
              <a:rPr lang="en-US" sz="2400" b="1" dirty="0" smtClean="0"/>
              <a:t>Paper reported that Will Corner “was not blessed with more natural abilities than necessarily demanded”</a:t>
            </a:r>
          </a:p>
          <a:p>
            <a:pPr marL="285750" indent="-285750">
              <a:buFont typeface="Wingdings" panose="05000000000000000000" pitchFamily="2" charset="2"/>
              <a:buChar char="Ø"/>
            </a:pPr>
            <a:endParaRPr lang="en-US" sz="2400" b="1" dirty="0"/>
          </a:p>
          <a:p>
            <a:pPr marL="285750" indent="-285750">
              <a:buFont typeface="Wingdings" panose="05000000000000000000" pitchFamily="2" charset="2"/>
              <a:buChar char="Ø"/>
            </a:pPr>
            <a:r>
              <a:rPr lang="en-US" sz="2400" b="1" dirty="0" smtClean="0"/>
              <a:t>Paper also stated that “</a:t>
            </a:r>
            <a:r>
              <a:rPr lang="en-US" sz="2400" b="1" dirty="0" err="1" smtClean="0"/>
              <a:t>Croy</a:t>
            </a:r>
            <a:r>
              <a:rPr lang="en-US" sz="2400" b="1" dirty="0" smtClean="0"/>
              <a:t> has a wife and children, was a church member and stood fair in the community.  Public sentiment is in favor of </a:t>
            </a:r>
            <a:r>
              <a:rPr lang="en-US" sz="2400" b="1" dirty="0" err="1" smtClean="0"/>
              <a:t>Croy</a:t>
            </a:r>
            <a:r>
              <a:rPr lang="en-US" sz="2400" b="1" dirty="0" smtClean="0"/>
              <a:t>.”  </a:t>
            </a:r>
            <a:endParaRPr lang="en-US" sz="2000" dirty="0" smtClean="0"/>
          </a:p>
          <a:p>
            <a:pPr marL="742950" lvl="1" indent="-285750">
              <a:buFont typeface="Wingdings" panose="05000000000000000000" pitchFamily="2" charset="2"/>
              <a:buChar char="Ø"/>
            </a:pPr>
            <a:endParaRPr lang="en-US" dirty="0" smtClean="0"/>
          </a:p>
          <a:p>
            <a:endParaRPr lang="en-US" dirty="0" smtClean="0"/>
          </a:p>
        </p:txBody>
      </p:sp>
      <p:pic>
        <p:nvPicPr>
          <p:cNvPr id="3" name="Picture 2"/>
          <p:cNvPicPr>
            <a:picLocks noChangeAspect="1"/>
          </p:cNvPicPr>
          <p:nvPr/>
        </p:nvPicPr>
        <p:blipFill>
          <a:blip r:embed="rId2"/>
          <a:stretch>
            <a:fillRect/>
          </a:stretch>
        </p:blipFill>
        <p:spPr>
          <a:xfrm>
            <a:off x="7792267" y="920305"/>
            <a:ext cx="3933825" cy="4876800"/>
          </a:xfrm>
          <a:prstGeom prst="rect">
            <a:avLst/>
          </a:prstGeom>
        </p:spPr>
      </p:pic>
    </p:spTree>
    <p:extLst>
      <p:ext uri="{BB962C8B-B14F-4D97-AF65-F5344CB8AC3E}">
        <p14:creationId xmlns:p14="http://schemas.microsoft.com/office/powerpoint/2010/main" val="34295308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143903"/>
            <a:ext cx="10058400" cy="1265935"/>
          </a:xfrm>
        </p:spPr>
        <p:txBody>
          <a:bodyPr>
            <a:normAutofit fontScale="90000"/>
          </a:bodyPr>
          <a:lstStyle/>
          <a:p>
            <a:pPr algn="ctr"/>
            <a:r>
              <a:rPr lang="en-US" b="1" dirty="0" smtClean="0"/>
              <a:t>Other Notable Crimes in Bland County –  1889</a:t>
            </a:r>
            <a:r>
              <a:rPr lang="en-US" dirty="0" smtClean="0"/>
              <a:t/>
            </a:r>
            <a:br>
              <a:rPr lang="en-US" dirty="0" smtClean="0"/>
            </a:br>
            <a:endParaRPr lang="en-US" dirty="0"/>
          </a:p>
        </p:txBody>
      </p:sp>
      <p:sp>
        <p:nvSpPr>
          <p:cNvPr id="4" name="TextBox 3"/>
          <p:cNvSpPr txBox="1"/>
          <p:nvPr/>
        </p:nvSpPr>
        <p:spPr>
          <a:xfrm>
            <a:off x="327084" y="920305"/>
            <a:ext cx="10610882" cy="3785652"/>
          </a:xfrm>
          <a:prstGeom prst="rect">
            <a:avLst/>
          </a:prstGeom>
          <a:noFill/>
        </p:spPr>
        <p:txBody>
          <a:bodyPr wrap="square" rtlCol="0">
            <a:spAutoFit/>
          </a:bodyPr>
          <a:lstStyle/>
          <a:p>
            <a:pPr marL="285750" indent="-285750">
              <a:buFont typeface="Wingdings" panose="05000000000000000000" pitchFamily="2" charset="2"/>
              <a:buChar char="Ø"/>
            </a:pPr>
            <a:endParaRPr lang="en-US" dirty="0" smtClean="0"/>
          </a:p>
          <a:p>
            <a:r>
              <a:rPr lang="en-US" sz="2400" b="1" dirty="0" smtClean="0"/>
              <a:t>	Sarah Ellen King Gills killed brother in law, Wesley Gills, in Little Creek</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smtClean="0"/>
          </a:p>
          <a:p>
            <a:pPr lvl="1" algn="just"/>
            <a:r>
              <a:rPr lang="en-US" dirty="0"/>
              <a:t>	</a:t>
            </a:r>
            <a:r>
              <a:rPr lang="en-US" b="1" i="1" dirty="0" smtClean="0"/>
              <a:t>Gills Murder (1889) “news reached here Thursday night at Wesley Gills had been killed by his brother’s wife.  All of the parties live on Little Creek of this county. . . Mrs Gills was at the house of her father, Solomon King, when Wesley Gills came to the house and after some time told the woman that he intended to kill her.  He  grabbed and jerked her out of the house and made for a rock, with which, it is supposed he meant to hit her.  She rushed into the house and armed herself with an axe and when he returned she struck him on the neck, severing the jugular vein from which he he died almost instantly.  This is the story of the woman.”  James Wesley Gills, brother was William Gills and his wife Sarah Ellen King Gills, was the one accused of killing Wesley.  Sarah’s case was tried in Bland County and she was found not guilty. “</a:t>
            </a:r>
            <a:endParaRPr lang="en-US" dirty="0" smtClean="0"/>
          </a:p>
        </p:txBody>
      </p:sp>
    </p:spTree>
    <p:extLst>
      <p:ext uri="{BB962C8B-B14F-4D97-AF65-F5344CB8AC3E}">
        <p14:creationId xmlns:p14="http://schemas.microsoft.com/office/powerpoint/2010/main" val="11643936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33600" y="287338"/>
            <a:ext cx="10058400" cy="1265935"/>
          </a:xfrm>
        </p:spPr>
        <p:txBody>
          <a:bodyPr>
            <a:normAutofit fontScale="90000"/>
          </a:bodyPr>
          <a:lstStyle/>
          <a:p>
            <a:pPr algn="ctr"/>
            <a:r>
              <a:rPr lang="en-US" b="1" dirty="0" smtClean="0"/>
              <a:t/>
            </a:r>
            <a:br>
              <a:rPr lang="en-US" b="1" dirty="0" smtClean="0"/>
            </a:br>
            <a:r>
              <a:rPr lang="en-US" b="1" dirty="0"/>
              <a:t/>
            </a:r>
            <a:br>
              <a:rPr lang="en-US" b="1" dirty="0"/>
            </a:br>
            <a:endParaRPr lang="en-US" dirty="0"/>
          </a:p>
        </p:txBody>
      </p:sp>
      <p:pic>
        <p:nvPicPr>
          <p:cNvPr id="5" name="Content Placeholder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08792" y="979835"/>
            <a:ext cx="2649615" cy="5029200"/>
          </a:xfrm>
          <a:prstGeom prst="rect">
            <a:avLst/>
          </a:prstGeom>
          <a:ln w="88900" cap="sq" cmpd="thickThin">
            <a:solidFill>
              <a:srgbClr val="000000"/>
            </a:solidFill>
            <a:prstDash val="solid"/>
            <a:miter lim="800000"/>
          </a:ln>
          <a:effectLst>
            <a:innerShdw blurRad="76200">
              <a:srgbClr val="000000"/>
            </a:innerShdw>
          </a:effectLst>
        </p:spPr>
      </p:pic>
      <p:sp>
        <p:nvSpPr>
          <p:cNvPr id="6" name="TextBox 5"/>
          <p:cNvSpPr txBox="1"/>
          <p:nvPr/>
        </p:nvSpPr>
        <p:spPr>
          <a:xfrm>
            <a:off x="4105214" y="3263513"/>
            <a:ext cx="7321813" cy="1015663"/>
          </a:xfrm>
          <a:prstGeom prst="rect">
            <a:avLst/>
          </a:prstGeom>
          <a:noFill/>
        </p:spPr>
        <p:txBody>
          <a:bodyPr wrap="none" rtlCol="0">
            <a:spAutoFit/>
          </a:bodyPr>
          <a:lstStyle/>
          <a:p>
            <a:r>
              <a:rPr lang="en-US" sz="2000" b="1" dirty="0" smtClean="0"/>
              <a:t>No prisoner in the Jail for the last 6 months (first 6 months of 1905)</a:t>
            </a:r>
          </a:p>
          <a:p>
            <a:endParaRPr lang="en-US" sz="2000" b="1" dirty="0"/>
          </a:p>
          <a:p>
            <a:r>
              <a:rPr lang="en-US" sz="2000" b="1" dirty="0" smtClean="0"/>
              <a:t>No murder in Bland County for the last 15 years.  1890 - 1905</a:t>
            </a:r>
            <a:endParaRPr lang="en-US" b="1" dirty="0"/>
          </a:p>
        </p:txBody>
      </p:sp>
      <p:sp>
        <p:nvSpPr>
          <p:cNvPr id="3" name="TextBox 2"/>
          <p:cNvSpPr txBox="1"/>
          <p:nvPr/>
        </p:nvSpPr>
        <p:spPr>
          <a:xfrm>
            <a:off x="2812870" y="287337"/>
            <a:ext cx="8186056" cy="2308324"/>
          </a:xfrm>
          <a:prstGeom prst="rect">
            <a:avLst/>
          </a:prstGeom>
          <a:noFill/>
        </p:spPr>
        <p:txBody>
          <a:bodyPr wrap="square" rtlCol="0">
            <a:spAutoFit/>
          </a:bodyPr>
          <a:lstStyle/>
          <a:p>
            <a:pPr algn="ctr"/>
            <a:r>
              <a:rPr lang="en-US" sz="3600" b="1" i="1" dirty="0"/>
              <a:t>Lull in </a:t>
            </a:r>
            <a:r>
              <a:rPr lang="en-US" sz="3600" b="1" i="1" dirty="0" smtClean="0"/>
              <a:t>Bland County Crime </a:t>
            </a:r>
          </a:p>
          <a:p>
            <a:pPr algn="ctr"/>
            <a:r>
              <a:rPr lang="en-US" sz="3600" b="1" i="1" dirty="0" smtClean="0"/>
              <a:t>(</a:t>
            </a:r>
            <a:r>
              <a:rPr lang="en-US" sz="3600" b="1" i="1" dirty="0"/>
              <a:t>cited Tazewell Paper)</a:t>
            </a:r>
            <a:br>
              <a:rPr lang="en-US" sz="3600" b="1" i="1" dirty="0"/>
            </a:br>
            <a:r>
              <a:rPr lang="en-US" sz="3600" b="1" i="1" dirty="0"/>
              <a:t>circa </a:t>
            </a:r>
            <a:r>
              <a:rPr lang="en-US" sz="3600" b="1" i="1" dirty="0" smtClean="0"/>
              <a:t>1905 </a:t>
            </a:r>
            <a:r>
              <a:rPr lang="en-US" sz="3600" b="1" i="1" dirty="0"/>
              <a:t/>
            </a:r>
            <a:br>
              <a:rPr lang="en-US" sz="3600" b="1" i="1" dirty="0"/>
            </a:br>
            <a:endParaRPr lang="en-US" sz="3600" i="1" dirty="0"/>
          </a:p>
        </p:txBody>
      </p:sp>
      <p:sp>
        <p:nvSpPr>
          <p:cNvPr id="4" name="TextBox 3"/>
          <p:cNvSpPr txBox="1"/>
          <p:nvPr/>
        </p:nvSpPr>
        <p:spPr>
          <a:xfrm>
            <a:off x="4006266" y="2221125"/>
            <a:ext cx="7342384" cy="707886"/>
          </a:xfrm>
          <a:prstGeom prst="rect">
            <a:avLst/>
          </a:prstGeom>
          <a:noFill/>
        </p:spPr>
        <p:txBody>
          <a:bodyPr wrap="square" rtlCol="0">
            <a:spAutoFit/>
          </a:bodyPr>
          <a:lstStyle/>
          <a:p>
            <a:r>
              <a:rPr lang="en-US" sz="2000" b="1" i="1" u="sng" dirty="0" smtClean="0"/>
              <a:t>When Judge Fulton Kegley Appointed Judge in 1905, the state of crime in Bland County was reported as:</a:t>
            </a:r>
            <a:endParaRPr lang="en-US" sz="2000" b="1" i="1" u="sng" dirty="0"/>
          </a:p>
        </p:txBody>
      </p:sp>
    </p:spTree>
    <p:extLst>
      <p:ext uri="{BB962C8B-B14F-4D97-AF65-F5344CB8AC3E}">
        <p14:creationId xmlns:p14="http://schemas.microsoft.com/office/powerpoint/2010/main" val="3265172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7977" y="740184"/>
            <a:ext cx="10058400" cy="1265935"/>
          </a:xfrm>
        </p:spPr>
        <p:txBody>
          <a:bodyPr>
            <a:normAutofit fontScale="90000"/>
          </a:bodyPr>
          <a:lstStyle/>
          <a:p>
            <a:pPr algn="ctr"/>
            <a:r>
              <a:rPr lang="en-US" b="1" dirty="0" smtClean="0"/>
              <a:t>Other Notable Crimes in Bland County </a:t>
            </a:r>
            <a:br>
              <a:rPr lang="en-US" b="1" dirty="0" smtClean="0"/>
            </a:br>
            <a:r>
              <a:rPr lang="en-US" b="1" dirty="0" smtClean="0"/>
              <a:t>20</a:t>
            </a:r>
            <a:r>
              <a:rPr lang="en-US" b="1" baseline="30000" dirty="0" smtClean="0"/>
              <a:t>th</a:t>
            </a:r>
            <a:r>
              <a:rPr lang="en-US" b="1" dirty="0" smtClean="0"/>
              <a:t> Century</a:t>
            </a:r>
            <a:r>
              <a:rPr lang="en-US" dirty="0" smtClean="0"/>
              <a:t/>
            </a:r>
            <a:br>
              <a:rPr lang="en-US" dirty="0" smtClean="0"/>
            </a:br>
            <a:endParaRPr lang="en-US" dirty="0"/>
          </a:p>
        </p:txBody>
      </p:sp>
      <p:sp>
        <p:nvSpPr>
          <p:cNvPr id="4" name="TextBox 3"/>
          <p:cNvSpPr txBox="1"/>
          <p:nvPr/>
        </p:nvSpPr>
        <p:spPr>
          <a:xfrm>
            <a:off x="553507" y="1799871"/>
            <a:ext cx="11329851" cy="4801314"/>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1943 - Shewey </a:t>
            </a:r>
            <a:r>
              <a:rPr lang="en-US" dirty="0"/>
              <a:t>Valley </a:t>
            </a:r>
            <a:r>
              <a:rPr lang="en-US" dirty="0" smtClean="0"/>
              <a:t>Suicide-Murders (Rexa Kitts purported to have killed father, daughter, son in law and self)</a:t>
            </a:r>
          </a:p>
          <a:p>
            <a:endParaRPr lang="en-US" dirty="0" smtClean="0"/>
          </a:p>
          <a:p>
            <a:pPr marL="285750" indent="-285750">
              <a:buFont typeface="Wingdings" panose="05000000000000000000" pitchFamily="2" charset="2"/>
              <a:buChar char="Ø"/>
            </a:pPr>
            <a:r>
              <a:rPr lang="en-US" dirty="0" smtClean="0"/>
              <a:t>1949 - Murder of Kathryn Newberry (Brothers Sam and Jack Newberry convicted of having Jack’s wife, Kathryn)</a:t>
            </a:r>
          </a:p>
          <a:p>
            <a:pPr marL="285750" indent="-285750">
              <a:buFont typeface="Wingdings" panose="05000000000000000000" pitchFamily="2" charset="2"/>
              <a:buChar char="Ø"/>
            </a:pPr>
            <a:endParaRPr lang="en-US" dirty="0" smtClean="0"/>
          </a:p>
          <a:p>
            <a:pPr marL="285750" indent="-285750">
              <a:buFont typeface="Wingdings" panose="05000000000000000000" pitchFamily="2" charset="2"/>
              <a:buChar char="Ø"/>
            </a:pPr>
            <a:r>
              <a:rPr lang="en-US" dirty="0" smtClean="0"/>
              <a:t>1970 – Court  House Murder of Judge Pierce Kegley (Charlie Jarrell killed Judge Kegley at the Bland Corthouse over his sentencing Jarrell to prison for failure to pay child support)</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smtClean="0"/>
              <a:t>Sarah Francis (White Gate Murder) by an escaped convict from the Bland Correctional Farm</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smtClean="0"/>
              <a:t>Claudine Farmer Waddle Murder – Killed by two men from WV with robbery in mind, killed, raped, and burned her house.</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In mid to late 20</a:t>
            </a:r>
            <a:r>
              <a:rPr lang="en-US" baseline="30000" dirty="0"/>
              <a:t>th</a:t>
            </a:r>
            <a:r>
              <a:rPr lang="en-US" dirty="0"/>
              <a:t> century – around the time the tunnels opened the size of the sheriff’s office increased dramatically due to stops for drug trafficking, crimes committed in other locales.</a:t>
            </a:r>
          </a:p>
          <a:p>
            <a:endParaRPr lang="en-US" dirty="0" smtClean="0"/>
          </a:p>
          <a:p>
            <a:pPr lvl="1"/>
            <a:endParaRPr lang="en-US" dirty="0" smtClean="0"/>
          </a:p>
          <a:p>
            <a:endParaRPr lang="en-US" dirty="0" smtClean="0"/>
          </a:p>
        </p:txBody>
      </p:sp>
    </p:spTree>
    <p:extLst>
      <p:ext uri="{BB962C8B-B14F-4D97-AF65-F5344CB8AC3E}">
        <p14:creationId xmlns:p14="http://schemas.microsoft.com/office/powerpoint/2010/main" val="25229490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Crime in Bland County – 2021</a:t>
            </a:r>
            <a:r>
              <a:rPr lang="en-US" b="1" dirty="0"/>
              <a:t/>
            </a:r>
            <a:br>
              <a:rPr lang="en-US" b="1" dirty="0"/>
            </a:br>
            <a:r>
              <a:rPr lang="en-US" sz="3600" b="1" i="1" dirty="0"/>
              <a:t>Headline:  </a:t>
            </a:r>
            <a:r>
              <a:rPr lang="en-US" sz="3600" b="1" i="1" dirty="0" smtClean="0"/>
              <a:t>Bland </a:t>
            </a:r>
            <a:r>
              <a:rPr lang="en-US" sz="3600" b="1" i="1" dirty="0"/>
              <a:t>was a safe place to live in 2021</a:t>
            </a:r>
            <a:endParaRPr lang="en-US" sz="3600" b="1" i="1" dirty="0" smtClean="0"/>
          </a:p>
        </p:txBody>
      </p:sp>
      <p:sp>
        <p:nvSpPr>
          <p:cNvPr id="4" name="TextBox 3"/>
          <p:cNvSpPr txBox="1"/>
          <p:nvPr/>
        </p:nvSpPr>
        <p:spPr>
          <a:xfrm>
            <a:off x="696685" y="2513975"/>
            <a:ext cx="11329851" cy="1477328"/>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Bland County, with a population of 6,210 citizens, saw 89 total Group A offenses, with 14 drug cases and other various offenses in the single digits. Much less crime in Bland than surrounding counties.</a:t>
            </a:r>
          </a:p>
          <a:p>
            <a:pPr marL="285750" indent="-285750">
              <a:buFont typeface="Wingdings" panose="05000000000000000000" pitchFamily="2" charset="2"/>
              <a:buChar char="§"/>
            </a:pPr>
            <a:r>
              <a:rPr lang="en-US" dirty="0" smtClean="0"/>
              <a:t>Bland County violent crime rate is 9.5 rate, compared to a US average of 22.7</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Bland County property crime rate is 22.8, compared to a US average of 35.4</a:t>
            </a:r>
          </a:p>
        </p:txBody>
      </p:sp>
    </p:spTree>
    <p:extLst>
      <p:ext uri="{BB962C8B-B14F-4D97-AF65-F5344CB8AC3E}">
        <p14:creationId xmlns:p14="http://schemas.microsoft.com/office/powerpoint/2010/main" val="12676402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66948" y="263720"/>
            <a:ext cx="10058400" cy="1863725"/>
          </a:xfrm>
        </p:spPr>
        <p:txBody>
          <a:bodyPr>
            <a:normAutofit fontScale="90000"/>
          </a:bodyPr>
          <a:lstStyle/>
          <a:p>
            <a:pPr algn="ctr"/>
            <a:r>
              <a:rPr lang="en-US" dirty="0" smtClean="0"/>
              <a:t/>
            </a:r>
            <a:br>
              <a:rPr lang="en-US" dirty="0" smtClean="0"/>
            </a:br>
            <a:r>
              <a:rPr lang="en-US" dirty="0"/>
              <a:t/>
            </a:r>
            <a:br>
              <a:rPr lang="en-US" dirty="0"/>
            </a:br>
            <a:r>
              <a:rPr lang="en-US" b="1" i="1" u="sng" dirty="0" smtClean="0"/>
              <a:t>The First Bland County Court House </a:t>
            </a:r>
            <a:br>
              <a:rPr lang="en-US" b="1" i="1" u="sng" dirty="0" smtClean="0"/>
            </a:br>
            <a:r>
              <a:rPr lang="en-US" b="1" i="1" u="sng" dirty="0" smtClean="0"/>
              <a:t>1879 - 1888</a:t>
            </a:r>
            <a:br>
              <a:rPr lang="en-US" b="1" i="1" u="sng" dirty="0" smtClean="0"/>
            </a:br>
            <a:endParaRPr lang="en-US" b="1" i="1" u="sng" dirty="0"/>
          </a:p>
        </p:txBody>
      </p:sp>
      <p:pic>
        <p:nvPicPr>
          <p:cNvPr id="1026" name="Picture 2" descr="https://www.blandcountyva.gov/uploads/images/government/IMG_06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6" y="-12504738"/>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536067" y="1901023"/>
            <a:ext cx="6061403" cy="3749040"/>
          </a:xfrm>
          <a:prstGeom prst="rect">
            <a:avLst/>
          </a:prstGeom>
          <a:ln w="88900" cap="sq" cmpd="thickThin">
            <a:solidFill>
              <a:srgbClr val="000000"/>
            </a:solidFill>
            <a:prstDash val="solid"/>
            <a:miter lim="800000"/>
          </a:ln>
          <a:effectLst>
            <a:innerShdw blurRad="76200">
              <a:srgbClr val="000000"/>
            </a:innerShdw>
          </a:effectLst>
        </p:spPr>
      </p:pic>
      <p:sp>
        <p:nvSpPr>
          <p:cNvPr id="3" name="TextBox 2"/>
          <p:cNvSpPr txBox="1"/>
          <p:nvPr/>
        </p:nvSpPr>
        <p:spPr>
          <a:xfrm>
            <a:off x="400357" y="2042095"/>
            <a:ext cx="4763588" cy="3693319"/>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Building Started in 1875, Finished in 1879</a:t>
            </a:r>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t>Land was donated by James and Emily Steele Grayson</a:t>
            </a:r>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t>Cost was $9,497 (~$287,000 in 2022 dollars)</a:t>
            </a:r>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t>Original Court House burned on December 5, 1888. Many legal documents burned, but citizens brought in handwritten deeds and they were rewritten.  Marriage indices were saved but not the certificates themselves.</a:t>
            </a:r>
          </a:p>
          <a:p>
            <a:pPr marL="285750" indent="-285750">
              <a:buFont typeface="Wingdings" panose="05000000000000000000" pitchFamily="2" charset="2"/>
              <a:buChar char="§"/>
            </a:pPr>
            <a:endParaRPr lang="en-US" dirty="0"/>
          </a:p>
        </p:txBody>
      </p:sp>
    </p:spTree>
    <p:extLst>
      <p:ext uri="{BB962C8B-B14F-4D97-AF65-F5344CB8AC3E}">
        <p14:creationId xmlns:p14="http://schemas.microsoft.com/office/powerpoint/2010/main" val="35732449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950541"/>
            <a:ext cx="11443062" cy="2262922"/>
          </a:xfrm>
        </p:spPr>
        <p:txBody>
          <a:bodyPr>
            <a:normAutofit/>
          </a:bodyPr>
          <a:lstStyle/>
          <a:p>
            <a:pPr algn="ctr"/>
            <a:r>
              <a:rPr lang="en-US" sz="5400" b="1" i="1" dirty="0" smtClean="0"/>
              <a:t>The First People in Bland County</a:t>
            </a:r>
            <a:r>
              <a:rPr lang="en-US" sz="5400" dirty="0" smtClean="0"/>
              <a:t/>
            </a:r>
            <a:br>
              <a:rPr lang="en-US" sz="5400" dirty="0" smtClean="0"/>
            </a:br>
            <a:r>
              <a:rPr lang="en-US" sz="4800" dirty="0" smtClean="0"/>
              <a:t>Pre-1861 - Native Americans in Bland County</a:t>
            </a:r>
            <a:br>
              <a:rPr lang="en-US" sz="4800" dirty="0" smtClean="0"/>
            </a:br>
            <a:r>
              <a:rPr lang="en-US" sz="4800" dirty="0" smtClean="0"/>
              <a:t>aka Eastern Woodland Indians</a:t>
            </a:r>
            <a:endParaRPr lang="en-US" sz="4800" dirty="0"/>
          </a:p>
        </p:txBody>
      </p:sp>
      <p:sp>
        <p:nvSpPr>
          <p:cNvPr id="3" name="Content Placeholder 2"/>
          <p:cNvSpPr>
            <a:spLocks noGrp="1"/>
          </p:cNvSpPr>
          <p:nvPr>
            <p:ph type="body" idx="1"/>
          </p:nvPr>
        </p:nvSpPr>
        <p:spPr>
          <a:xfrm>
            <a:off x="696685" y="4592465"/>
            <a:ext cx="10920549" cy="1547078"/>
          </a:xfrm>
        </p:spPr>
        <p:txBody>
          <a:bodyPr>
            <a:normAutofit/>
          </a:bodyPr>
          <a:lstStyle/>
          <a:p>
            <a:r>
              <a:rPr lang="en-US" dirty="0"/>
              <a:t>Before European settlement, the area that would become Bland County was inhabited by various Native American tribes, including the Cherokee and </a:t>
            </a:r>
            <a:r>
              <a:rPr lang="en-US" dirty="0" smtClean="0"/>
              <a:t>Shawnee.</a:t>
            </a:r>
            <a:endParaRPr lang="en-US" dirty="0"/>
          </a:p>
          <a:p>
            <a:endParaRPr lang="en-US" b="1" i="1" dirty="0"/>
          </a:p>
        </p:txBody>
      </p:sp>
    </p:spTree>
    <p:extLst>
      <p:ext uri="{BB962C8B-B14F-4D97-AF65-F5344CB8AC3E}">
        <p14:creationId xmlns:p14="http://schemas.microsoft.com/office/powerpoint/2010/main" val="39144292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571751" y="920521"/>
            <a:ext cx="7807367" cy="50292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6356405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566" y="0"/>
            <a:ext cx="10058400" cy="1864414"/>
          </a:xfrm>
        </p:spPr>
        <p:txBody>
          <a:bodyPr>
            <a:normAutofit fontScale="90000"/>
          </a:bodyPr>
          <a:lstStyle/>
          <a:p>
            <a:pPr algn="ctr"/>
            <a:r>
              <a:rPr lang="en-US" dirty="0" smtClean="0"/>
              <a:t/>
            </a:r>
            <a:br>
              <a:rPr lang="en-US" dirty="0" smtClean="0"/>
            </a:br>
            <a:r>
              <a:rPr lang="en-US" dirty="0"/>
              <a:t/>
            </a:r>
            <a:br>
              <a:rPr lang="en-US" dirty="0"/>
            </a:br>
            <a:r>
              <a:rPr lang="en-US" dirty="0" smtClean="0"/>
              <a:t>Rebuilt Bland County Court House</a:t>
            </a:r>
            <a:br>
              <a:rPr lang="en-US" dirty="0" smtClean="0"/>
            </a:br>
            <a:r>
              <a:rPr lang="en-US" dirty="0" smtClean="0"/>
              <a:t>1888 - 1929</a:t>
            </a:r>
            <a:br>
              <a:rPr lang="en-US" dirty="0" smtClean="0"/>
            </a:br>
            <a:endParaRPr lang="en-US" dirty="0"/>
          </a:p>
        </p:txBody>
      </p:sp>
      <p:pic>
        <p:nvPicPr>
          <p:cNvPr id="1026" name="Picture 2" descr="https://www.blandcountyva.gov/uploads/images/government/IMG_06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6" y="-12504738"/>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11"/>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803419" y="1938884"/>
            <a:ext cx="2890604" cy="4297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6340233" y="2094800"/>
            <a:ext cx="849848" cy="276999"/>
          </a:xfrm>
          <a:prstGeom prst="rect">
            <a:avLst/>
          </a:prstGeom>
          <a:noFill/>
        </p:spPr>
        <p:txBody>
          <a:bodyPr wrap="none" rtlCol="0">
            <a:spAutoFit/>
          </a:bodyPr>
          <a:lstStyle/>
          <a:p>
            <a:r>
              <a:rPr lang="en-US" sz="1200" b="1" dirty="0" smtClean="0"/>
              <a:t>After 1912</a:t>
            </a:r>
            <a:endParaRPr lang="en-US" sz="1200" b="1" dirty="0"/>
          </a:p>
        </p:txBody>
      </p:sp>
      <p:sp>
        <p:nvSpPr>
          <p:cNvPr id="3" name="TextBox 2"/>
          <p:cNvSpPr txBox="1"/>
          <p:nvPr/>
        </p:nvSpPr>
        <p:spPr>
          <a:xfrm>
            <a:off x="155576" y="1341900"/>
            <a:ext cx="4494801" cy="4793620"/>
          </a:xfrm>
          <a:prstGeom prst="rect">
            <a:avLst/>
          </a:prstGeom>
          <a:noFill/>
        </p:spPr>
        <p:txBody>
          <a:bodyPr wrap="square" rtlCol="0">
            <a:spAutoFit/>
          </a:bodyPr>
          <a:lstStyle/>
          <a:p>
            <a:pPr marL="285750" indent="-285750" algn="just">
              <a:buFont typeface="Wingdings" panose="05000000000000000000" pitchFamily="2" charset="2"/>
              <a:buChar char="§"/>
            </a:pPr>
            <a:r>
              <a:rPr lang="en-US" dirty="0" smtClean="0"/>
              <a:t>Rebuilt on old foundation</a:t>
            </a:r>
          </a:p>
          <a:p>
            <a:pPr marL="285750" indent="-285750" algn="just">
              <a:buFont typeface="Wingdings" panose="05000000000000000000" pitchFamily="2" charset="2"/>
              <a:buChar char="§"/>
            </a:pPr>
            <a:endParaRPr lang="en-US" sz="1050" dirty="0" smtClean="0"/>
          </a:p>
          <a:p>
            <a:pPr marL="285750" indent="-285750" algn="just">
              <a:buFont typeface="Wingdings" panose="05000000000000000000" pitchFamily="2" charset="2"/>
              <a:buChar char="§"/>
            </a:pPr>
            <a:r>
              <a:rPr lang="en-US" dirty="0" smtClean="0"/>
              <a:t>Specification were similar to the original structure</a:t>
            </a:r>
          </a:p>
          <a:p>
            <a:pPr marL="285750" indent="-285750" algn="just">
              <a:buFont typeface="Wingdings" panose="05000000000000000000" pitchFamily="2" charset="2"/>
              <a:buChar char="§"/>
            </a:pPr>
            <a:endParaRPr lang="en-US" sz="700" dirty="0" smtClean="0"/>
          </a:p>
          <a:p>
            <a:pPr marL="285750" indent="-285750" algn="just">
              <a:buFont typeface="Wingdings" panose="05000000000000000000" pitchFamily="2" charset="2"/>
              <a:buChar char="§"/>
            </a:pPr>
            <a:r>
              <a:rPr lang="en-US" dirty="0" smtClean="0"/>
              <a:t>Cost of Rebuilt Court House completed in 1889 was $ $6,978 (~$229,000) in 2022</a:t>
            </a:r>
          </a:p>
          <a:p>
            <a:pPr marL="285750" indent="-285750" algn="just">
              <a:buFont typeface="Wingdings" panose="05000000000000000000" pitchFamily="2" charset="2"/>
              <a:buChar char="§"/>
            </a:pPr>
            <a:endParaRPr lang="en-US" dirty="0"/>
          </a:p>
          <a:p>
            <a:pPr marL="285750" indent="-285750" algn="just">
              <a:buFont typeface="Wingdings" panose="05000000000000000000" pitchFamily="2" charset="2"/>
              <a:buChar char="§"/>
            </a:pPr>
            <a:r>
              <a:rPr lang="en-US" dirty="0" smtClean="0"/>
              <a:t>Surrounded by a wooden fence, wrought iron fence, and a post and cable fence</a:t>
            </a:r>
          </a:p>
          <a:p>
            <a:pPr marL="285750" indent="-285750" algn="just">
              <a:buFont typeface="Wingdings" panose="05000000000000000000" pitchFamily="2" charset="2"/>
              <a:buChar char="§"/>
            </a:pPr>
            <a:endParaRPr lang="en-US" dirty="0" smtClean="0"/>
          </a:p>
          <a:p>
            <a:pPr marL="342900" indent="-342900" algn="just">
              <a:buFont typeface="Arial" panose="020B0604020202020204" pitchFamily="34" charset="0"/>
              <a:buChar char="•"/>
            </a:pPr>
            <a:r>
              <a:rPr lang="en-US" dirty="0" smtClean="0"/>
              <a:t>1912 Daughters of the Confederacy added the Confederate Soldier Statue Mrs. Fulton Kegley SR led the campaign.  Statue was shipped from Italy to Wytheville, brought over mountain by horse transport</a:t>
            </a:r>
            <a:r>
              <a:rPr lang="en-US" b="1" i="1" dirty="0" smtClean="0"/>
              <a:t>. (Good account on BCHS website)</a:t>
            </a:r>
            <a:endParaRPr lang="en-US" b="1" i="1" dirty="0"/>
          </a:p>
        </p:txBody>
      </p:sp>
      <p:pic>
        <p:nvPicPr>
          <p:cNvPr id="4" name="Picture 3"/>
          <p:cNvPicPr>
            <a:picLocks noChangeAspect="1"/>
          </p:cNvPicPr>
          <p:nvPr/>
        </p:nvPicPr>
        <p:blipFill>
          <a:blip r:embed="rId5"/>
          <a:stretch>
            <a:fillRect/>
          </a:stretch>
        </p:blipFill>
        <p:spPr>
          <a:xfrm>
            <a:off x="7950284" y="2371799"/>
            <a:ext cx="4023360" cy="21759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8395063" y="4878584"/>
            <a:ext cx="2542903" cy="923330"/>
          </a:xfrm>
          <a:prstGeom prst="rect">
            <a:avLst/>
          </a:prstGeom>
          <a:noFill/>
        </p:spPr>
        <p:txBody>
          <a:bodyPr wrap="square" rtlCol="0">
            <a:spAutoFit/>
          </a:bodyPr>
          <a:lstStyle/>
          <a:p>
            <a:r>
              <a:rPr lang="en-US" dirty="0" smtClean="0"/>
              <a:t>Cars parked by wrought iron fence parked around </a:t>
            </a:r>
          </a:p>
          <a:p>
            <a:r>
              <a:rPr lang="en-US" dirty="0" smtClean="0"/>
              <a:t>Court House in the 1930s</a:t>
            </a:r>
            <a:endParaRPr lang="en-US" dirty="0"/>
          </a:p>
        </p:txBody>
      </p:sp>
    </p:spTree>
    <p:extLst>
      <p:ext uri="{BB962C8B-B14F-4D97-AF65-F5344CB8AC3E}">
        <p14:creationId xmlns:p14="http://schemas.microsoft.com/office/powerpoint/2010/main" val="11421481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6258" y="9752"/>
            <a:ext cx="10058400" cy="1449387"/>
          </a:xfrm>
        </p:spPr>
        <p:txBody>
          <a:bodyPr/>
          <a:lstStyle/>
          <a:p>
            <a:pPr algn="ctr"/>
            <a:r>
              <a:rPr lang="en-US" dirty="0" smtClean="0"/>
              <a:t>BLAND COUNTY COURT HOUSE </a:t>
            </a:r>
            <a:br>
              <a:rPr lang="en-US" dirty="0" smtClean="0"/>
            </a:br>
            <a:r>
              <a:rPr lang="en-US" dirty="0" smtClean="0"/>
              <a:t>(1929 – 2002)</a:t>
            </a:r>
            <a:endParaRPr lang="en-US" dirty="0"/>
          </a:p>
        </p:txBody>
      </p:sp>
      <p:pic>
        <p:nvPicPr>
          <p:cNvPr id="8" name="Picture 7"/>
          <p:cNvPicPr>
            <a:picLocks noChangeAspect="1"/>
          </p:cNvPicPr>
          <p:nvPr/>
        </p:nvPicPr>
        <p:blipFill>
          <a:blip r:embed="rId2"/>
          <a:stretch>
            <a:fillRect/>
          </a:stretch>
        </p:blipFill>
        <p:spPr>
          <a:xfrm>
            <a:off x="6692263" y="1700419"/>
            <a:ext cx="5064534" cy="3840480"/>
          </a:xfrm>
          <a:prstGeom prst="rect">
            <a:avLst/>
          </a:prstGeom>
        </p:spPr>
      </p:pic>
      <p:sp>
        <p:nvSpPr>
          <p:cNvPr id="3" name="TextBox 2"/>
          <p:cNvSpPr txBox="1"/>
          <p:nvPr/>
        </p:nvSpPr>
        <p:spPr>
          <a:xfrm>
            <a:off x="226422" y="1700419"/>
            <a:ext cx="3030583" cy="3970318"/>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Portico was added in 1929</a:t>
            </a:r>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t>1949 addition built on the back of the Court House. This addition was  torn off during remodeling in 2002.</a:t>
            </a:r>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t>Bell in belfry rang twice in my Bland life:  end of WWII and death of FDR</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Area to the right side (facing) was a favorite play area for Bland children</a:t>
            </a:r>
            <a:endParaRPr lang="en-US" dirty="0"/>
          </a:p>
        </p:txBody>
      </p:sp>
      <p:pic>
        <p:nvPicPr>
          <p:cNvPr id="4" name="Picture 3"/>
          <p:cNvPicPr>
            <a:picLocks noChangeAspect="1"/>
          </p:cNvPicPr>
          <p:nvPr/>
        </p:nvPicPr>
        <p:blipFill>
          <a:blip r:embed="rId3"/>
          <a:stretch>
            <a:fillRect/>
          </a:stretch>
        </p:blipFill>
        <p:spPr>
          <a:xfrm>
            <a:off x="3838709" y="1700419"/>
            <a:ext cx="2628900" cy="3705225"/>
          </a:xfrm>
          <a:prstGeom prst="rect">
            <a:avLst/>
          </a:prstGeom>
        </p:spPr>
      </p:pic>
    </p:spTree>
    <p:extLst>
      <p:ext uri="{BB962C8B-B14F-4D97-AF65-F5344CB8AC3E}">
        <p14:creationId xmlns:p14="http://schemas.microsoft.com/office/powerpoint/2010/main" val="1482997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6388" y="60960"/>
            <a:ext cx="10058400" cy="1449387"/>
          </a:xfrm>
        </p:spPr>
        <p:txBody>
          <a:bodyPr/>
          <a:lstStyle/>
          <a:p>
            <a:pPr algn="ctr"/>
            <a:r>
              <a:rPr lang="en-US" dirty="0" smtClean="0"/>
              <a:t>BLAND COURT HOUSE </a:t>
            </a:r>
            <a:br>
              <a:rPr lang="en-US" dirty="0" smtClean="0"/>
            </a:br>
            <a:r>
              <a:rPr lang="en-US" dirty="0" smtClean="0"/>
              <a:t>(2002 - Present)</a:t>
            </a:r>
            <a:endParaRPr lang="en-US" dirty="0"/>
          </a:p>
        </p:txBody>
      </p:sp>
      <p:pic>
        <p:nvPicPr>
          <p:cNvPr id="7" name="Content Placeholder 4" descr="C:\Users\Ann Hardy Beardshall\Documents\BCHS\2016 Calendar - Landmarks\Romano\Court House smalle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8201" y="1871347"/>
            <a:ext cx="5901461" cy="3931920"/>
          </a:xfrm>
          <a:prstGeom prst="rect">
            <a:avLst/>
          </a:prstGeom>
          <a:noFill/>
          <a:ln>
            <a:noFill/>
          </a:ln>
        </p:spPr>
      </p:pic>
      <p:sp>
        <p:nvSpPr>
          <p:cNvPr id="3" name="TextBox 2"/>
          <p:cNvSpPr txBox="1"/>
          <p:nvPr/>
        </p:nvSpPr>
        <p:spPr>
          <a:xfrm flipH="1">
            <a:off x="994953" y="1871347"/>
            <a:ext cx="3289664" cy="4524315"/>
          </a:xfrm>
          <a:prstGeom prst="rect">
            <a:avLst/>
          </a:prstGeom>
          <a:noFill/>
        </p:spPr>
        <p:txBody>
          <a:bodyPr wrap="square" rtlCol="0">
            <a:spAutoFit/>
          </a:bodyPr>
          <a:lstStyle/>
          <a:p>
            <a:r>
              <a:rPr lang="en-US" dirty="0" smtClean="0"/>
              <a:t>Remodeled to the tune of $3.4 Million ($5.2 Million in 2022 dollars)</a:t>
            </a:r>
          </a:p>
          <a:p>
            <a:endParaRPr lang="en-US" dirty="0"/>
          </a:p>
          <a:p>
            <a:r>
              <a:rPr lang="en-US" dirty="0" smtClean="0"/>
              <a:t>Bell removed from tower due to weight and special housing enclosed it on walk leading into the courthouse</a:t>
            </a:r>
          </a:p>
          <a:p>
            <a:endParaRPr lang="en-US" dirty="0"/>
          </a:p>
          <a:p>
            <a:r>
              <a:rPr lang="en-US" dirty="0" smtClean="0"/>
              <a:t>3 Flag Poles:  USA, State of VA, and County of Bland</a:t>
            </a:r>
          </a:p>
          <a:p>
            <a:endParaRPr lang="en-US" dirty="0"/>
          </a:p>
          <a:p>
            <a:r>
              <a:rPr lang="en-US" dirty="0" smtClean="0"/>
              <a:t>Fences were removed</a:t>
            </a:r>
          </a:p>
          <a:p>
            <a:endParaRPr lang="en-US" dirty="0" smtClean="0"/>
          </a:p>
          <a:p>
            <a:endParaRPr lang="en-US" dirty="0"/>
          </a:p>
          <a:p>
            <a:endParaRPr lang="en-US" dirty="0"/>
          </a:p>
        </p:txBody>
      </p:sp>
    </p:spTree>
    <p:extLst>
      <p:ext uri="{BB962C8B-B14F-4D97-AF65-F5344CB8AC3E}">
        <p14:creationId xmlns:p14="http://schemas.microsoft.com/office/powerpoint/2010/main" val="9791974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Grazing on the Bland Courthouse Lawn</a:t>
            </a:r>
            <a:endParaRPr 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rot="10800000">
            <a:off x="1188826" y="1950766"/>
            <a:ext cx="5363633" cy="4022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7088776" y="2090283"/>
            <a:ext cx="3631475" cy="3970318"/>
          </a:xfrm>
          <a:prstGeom prst="rect">
            <a:avLst/>
          </a:prstGeom>
        </p:spPr>
        <p:txBody>
          <a:bodyPr wrap="square">
            <a:spAutoFit/>
          </a:bodyPr>
          <a:lstStyle/>
          <a:p>
            <a:pPr algn="just"/>
            <a:r>
              <a:rPr lang="en-US" b="1" dirty="0"/>
              <a:t>Courthouse has been surround by split rail, plain wood fence, wrought iron fence, post and </a:t>
            </a:r>
            <a:r>
              <a:rPr lang="en-US" b="1" dirty="0" smtClean="0"/>
              <a:t>cable and now no fence at all.  </a:t>
            </a:r>
            <a:r>
              <a:rPr lang="en-US" b="1" dirty="0"/>
              <a:t>In the early days there are many reports of a fence being needed to keep the animals (in or out).  There is one account of someone paying to allow their animals to graze on the Courthouse lawn, particularly when horses were a common mode of transportation.  </a:t>
            </a:r>
            <a:r>
              <a:rPr lang="en-US" b="1" dirty="0" smtClean="0"/>
              <a:t>Picture taken in 2015 of deer grazing on the Bland Courthouse Lawn.</a:t>
            </a:r>
            <a:endParaRPr lang="en-US" b="1" dirty="0"/>
          </a:p>
        </p:txBody>
      </p:sp>
    </p:spTree>
    <p:extLst>
      <p:ext uri="{BB962C8B-B14F-4D97-AF65-F5344CB8AC3E}">
        <p14:creationId xmlns:p14="http://schemas.microsoft.com/office/powerpoint/2010/main" val="45315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www.blandcountyva.gov/uploads/docs/Redistricting%20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4169" y="905444"/>
            <a:ext cx="7920674" cy="44805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flipH="1">
            <a:off x="272143" y="1027474"/>
            <a:ext cx="3664132" cy="3970318"/>
          </a:xfrm>
          <a:prstGeom prst="rect">
            <a:avLst/>
          </a:prstGeom>
          <a:noFill/>
        </p:spPr>
        <p:txBody>
          <a:bodyPr wrap="square" rtlCol="0">
            <a:spAutoFit/>
          </a:bodyPr>
          <a:lstStyle/>
          <a:p>
            <a:r>
              <a:rPr lang="en-US" dirty="0" smtClean="0"/>
              <a:t>County outline shown is very similar to the original 4 districts:  </a:t>
            </a:r>
          </a:p>
          <a:p>
            <a:endParaRPr lang="en-US" dirty="0"/>
          </a:p>
          <a:p>
            <a:pPr marL="285750" indent="-285750">
              <a:buFont typeface="Wingdings" panose="05000000000000000000" pitchFamily="2" charset="2"/>
              <a:buChar char="§"/>
            </a:pPr>
            <a:r>
              <a:rPr lang="en-US" dirty="0" smtClean="0"/>
              <a:t>Purple:  Rocky Gap District</a:t>
            </a:r>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t>Lavendar:  Sharon District includes Ceres/Bastian</a:t>
            </a:r>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t>Brown: Mechanicsburg District includes  Hollybrook/Mechanicsburg</a:t>
            </a:r>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t>Blue:  Seddon District includes Bland/Davis (Little Creek)</a:t>
            </a:r>
            <a:endParaRPr lang="en-US" dirty="0"/>
          </a:p>
        </p:txBody>
      </p:sp>
      <p:sp>
        <p:nvSpPr>
          <p:cNvPr id="5" name="TextBox 4"/>
          <p:cNvSpPr txBox="1"/>
          <p:nvPr/>
        </p:nvSpPr>
        <p:spPr>
          <a:xfrm>
            <a:off x="376646" y="5543116"/>
            <a:ext cx="5660572" cy="615553"/>
          </a:xfrm>
          <a:prstGeom prst="rect">
            <a:avLst/>
          </a:prstGeom>
          <a:noFill/>
        </p:spPr>
        <p:txBody>
          <a:bodyPr wrap="square" rtlCol="0">
            <a:spAutoFit/>
          </a:bodyPr>
          <a:lstStyle/>
          <a:p>
            <a:r>
              <a:rPr lang="en-US" sz="1600" i="1" dirty="0" smtClean="0"/>
              <a:t>Note:  Bland County has no incorporated towns.</a:t>
            </a:r>
            <a:endParaRPr lang="en-US" sz="1600" i="1" dirty="0"/>
          </a:p>
          <a:p>
            <a:endParaRPr lang="en-US" dirty="0"/>
          </a:p>
        </p:txBody>
      </p:sp>
      <p:sp>
        <p:nvSpPr>
          <p:cNvPr id="6" name="Title 5"/>
          <p:cNvSpPr>
            <a:spLocks noGrp="1"/>
          </p:cNvSpPr>
          <p:nvPr>
            <p:ph type="title"/>
          </p:nvPr>
        </p:nvSpPr>
        <p:spPr>
          <a:xfrm>
            <a:off x="748936" y="-580395"/>
            <a:ext cx="11190515" cy="1450757"/>
          </a:xfrm>
        </p:spPr>
        <p:txBody>
          <a:bodyPr/>
          <a:lstStyle/>
          <a:p>
            <a:r>
              <a:rPr lang="en-US" b="1" i="1" u="sng" dirty="0" smtClean="0"/>
              <a:t>The First Governing Districts for Bland County</a:t>
            </a:r>
            <a:endParaRPr lang="en-US" b="1" i="1" u="sng" dirty="0"/>
          </a:p>
        </p:txBody>
      </p:sp>
    </p:spTree>
    <p:extLst>
      <p:ext uri="{BB962C8B-B14F-4D97-AF65-F5344CB8AC3E}">
        <p14:creationId xmlns:p14="http://schemas.microsoft.com/office/powerpoint/2010/main" val="33888916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189" y="-192369"/>
            <a:ext cx="11033759" cy="1450757"/>
          </a:xfrm>
        </p:spPr>
        <p:txBody>
          <a:bodyPr/>
          <a:lstStyle/>
          <a:p>
            <a:pPr algn="ctr"/>
            <a:r>
              <a:rPr lang="en-US" b="1" i="1" u="sng" dirty="0" smtClean="0"/>
              <a:t>The First Settlements Bland County</a:t>
            </a:r>
            <a:endParaRPr lang="en-US" b="1" i="1" u="sng" dirty="0"/>
          </a:p>
        </p:txBody>
      </p:sp>
      <p:sp>
        <p:nvSpPr>
          <p:cNvPr id="3" name="Content Placeholder 2"/>
          <p:cNvSpPr>
            <a:spLocks noGrp="1"/>
          </p:cNvSpPr>
          <p:nvPr>
            <p:ph idx="1"/>
          </p:nvPr>
        </p:nvSpPr>
        <p:spPr>
          <a:xfrm>
            <a:off x="444137" y="1845734"/>
            <a:ext cx="10711543" cy="4023360"/>
          </a:xfrm>
        </p:spPr>
        <p:txBody>
          <a:bodyPr>
            <a:normAutofit lnSpcReduction="10000"/>
          </a:bodyPr>
          <a:lstStyle/>
          <a:p>
            <a:r>
              <a:rPr lang="en-US" sz="2800" dirty="0" smtClean="0"/>
              <a:t>First Areas of Bland County having significant settlements:</a:t>
            </a:r>
          </a:p>
          <a:p>
            <a:r>
              <a:rPr lang="en-US" b="1" dirty="0" smtClean="0"/>
              <a:t>Bland</a:t>
            </a:r>
            <a:r>
              <a:rPr lang="en-US" dirty="0" smtClean="0"/>
              <a:t> Area:  formerly Crab Orchard, then Seddon, then Bland Courthouse, final just Bland</a:t>
            </a:r>
          </a:p>
          <a:p>
            <a:r>
              <a:rPr lang="en-US" b="1" dirty="0" smtClean="0"/>
              <a:t>Ceres </a:t>
            </a:r>
            <a:r>
              <a:rPr lang="en-US" dirty="0" smtClean="0"/>
              <a:t>Area (Sharon Springs)  Area:  formerly Bear Garden, named Ceres in 1870s by father of Henry Groseclose</a:t>
            </a:r>
          </a:p>
          <a:p>
            <a:r>
              <a:rPr lang="en-US" b="1" dirty="0" smtClean="0"/>
              <a:t>Mechanicsburg</a:t>
            </a:r>
            <a:r>
              <a:rPr lang="en-US" dirty="0" smtClean="0"/>
              <a:t> Area: Named for the </a:t>
            </a:r>
            <a:r>
              <a:rPr lang="en-US" b="1" i="1" dirty="0" smtClean="0"/>
              <a:t>“Mechanics” </a:t>
            </a:r>
            <a:r>
              <a:rPr lang="en-US" dirty="0" smtClean="0"/>
              <a:t>On the Walkers Creek Holston Turnpike</a:t>
            </a:r>
          </a:p>
          <a:p>
            <a:r>
              <a:rPr lang="en-US" b="1" dirty="0" smtClean="0"/>
              <a:t>Rocky Gap </a:t>
            </a:r>
            <a:r>
              <a:rPr lang="en-US" dirty="0" smtClean="0"/>
              <a:t>Area: Named for extremely rocky area at the gap of East River Mountain just a mountain away from Bluefield</a:t>
            </a:r>
          </a:p>
          <a:p>
            <a:r>
              <a:rPr lang="en-US" b="1" dirty="0" smtClean="0"/>
              <a:t>Hollybrook</a:t>
            </a:r>
            <a:r>
              <a:rPr lang="en-US" dirty="0" smtClean="0"/>
              <a:t> Area:  Named by Henry Harman SR (Old Skydusky) for the holly bushes/trees growing around his home.  </a:t>
            </a:r>
            <a:endParaRPr lang="en-US" dirty="0"/>
          </a:p>
          <a:p>
            <a:r>
              <a:rPr lang="en-US" b="1" i="1" dirty="0" smtClean="0"/>
              <a:t>Transportation continued to be a problem in the early days and as a result self-sustaining settlement were formed</a:t>
            </a:r>
            <a:endParaRPr lang="en-US" b="1" i="1" dirty="0"/>
          </a:p>
        </p:txBody>
      </p:sp>
    </p:spTree>
    <p:extLst>
      <p:ext uri="{BB962C8B-B14F-4D97-AF65-F5344CB8AC3E}">
        <p14:creationId xmlns:p14="http://schemas.microsoft.com/office/powerpoint/2010/main" val="1119321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44472" y="109667"/>
            <a:ext cx="7945166" cy="6126480"/>
          </a:xfrm>
          <a:prstGeom prst="rect">
            <a:avLst/>
          </a:prstGeom>
        </p:spPr>
      </p:pic>
      <p:sp>
        <p:nvSpPr>
          <p:cNvPr id="5" name="TextBox 4"/>
          <p:cNvSpPr txBox="1"/>
          <p:nvPr/>
        </p:nvSpPr>
        <p:spPr>
          <a:xfrm>
            <a:off x="8640146" y="699796"/>
            <a:ext cx="2752531" cy="830997"/>
          </a:xfrm>
          <a:prstGeom prst="rect">
            <a:avLst/>
          </a:prstGeom>
          <a:noFill/>
        </p:spPr>
        <p:txBody>
          <a:bodyPr wrap="square" rtlCol="0">
            <a:spAutoFit/>
          </a:bodyPr>
          <a:lstStyle/>
          <a:p>
            <a:pPr algn="ctr"/>
            <a:r>
              <a:rPr lang="en-US" sz="2400" dirty="0" smtClean="0"/>
              <a:t>Place Names Map</a:t>
            </a:r>
          </a:p>
          <a:p>
            <a:pPr algn="ctr"/>
            <a:r>
              <a:rPr lang="en-US" sz="2400" dirty="0" smtClean="0"/>
              <a:t>(Louise Bird - 1961)</a:t>
            </a:r>
            <a:endParaRPr lang="en-US" sz="2400" dirty="0"/>
          </a:p>
        </p:txBody>
      </p:sp>
      <p:sp>
        <p:nvSpPr>
          <p:cNvPr id="6" name="TextBox 5"/>
          <p:cNvSpPr txBox="1"/>
          <p:nvPr/>
        </p:nvSpPr>
        <p:spPr>
          <a:xfrm>
            <a:off x="8901404" y="1838630"/>
            <a:ext cx="2037930" cy="3416320"/>
          </a:xfrm>
          <a:prstGeom prst="rect">
            <a:avLst/>
          </a:prstGeom>
          <a:noFill/>
        </p:spPr>
        <p:txBody>
          <a:bodyPr wrap="none" rtlCol="0">
            <a:spAutoFit/>
          </a:bodyPr>
          <a:lstStyle/>
          <a:p>
            <a:pPr marL="342900" indent="-342900">
              <a:buAutoNum type="arabicPeriod"/>
            </a:pPr>
            <a:r>
              <a:rPr lang="en-US" dirty="0" smtClean="0"/>
              <a:t>Pumpkin Center</a:t>
            </a:r>
          </a:p>
          <a:p>
            <a:pPr marL="342900" indent="-342900">
              <a:buAutoNum type="arabicPeriod"/>
            </a:pPr>
            <a:r>
              <a:rPr lang="en-US" dirty="0" smtClean="0"/>
              <a:t>Rabbit Squat</a:t>
            </a:r>
          </a:p>
          <a:p>
            <a:pPr marL="342900" indent="-342900">
              <a:buAutoNum type="arabicPeriod"/>
            </a:pPr>
            <a:r>
              <a:rPr lang="en-US" dirty="0" smtClean="0"/>
              <a:t>Shake Rag</a:t>
            </a:r>
          </a:p>
          <a:p>
            <a:pPr marL="342900" indent="-342900">
              <a:buAutoNum type="arabicPeriod"/>
            </a:pPr>
            <a:r>
              <a:rPr lang="en-US" dirty="0" smtClean="0"/>
              <a:t>Lick Skillet</a:t>
            </a:r>
          </a:p>
          <a:p>
            <a:pPr marL="342900" indent="-342900">
              <a:buAutoNum type="arabicPeriod"/>
            </a:pPr>
            <a:r>
              <a:rPr lang="en-US" dirty="0" smtClean="0"/>
              <a:t>Gobblers Knob</a:t>
            </a:r>
          </a:p>
          <a:p>
            <a:pPr marL="342900" indent="-342900">
              <a:buAutoNum type="arabicPeriod"/>
            </a:pPr>
            <a:r>
              <a:rPr lang="en-US" dirty="0" smtClean="0"/>
              <a:t>The Slide</a:t>
            </a:r>
          </a:p>
          <a:p>
            <a:pPr marL="342900" indent="-342900">
              <a:buAutoNum type="arabicPeriod"/>
            </a:pPr>
            <a:r>
              <a:rPr lang="en-US" dirty="0" smtClean="0"/>
              <a:t>Crackers Neck</a:t>
            </a:r>
          </a:p>
          <a:p>
            <a:pPr marL="342900" indent="-342900">
              <a:buAutoNum type="arabicPeriod"/>
            </a:pPr>
            <a:r>
              <a:rPr lang="en-US" dirty="0" smtClean="0"/>
              <a:t>Carnot</a:t>
            </a:r>
          </a:p>
          <a:p>
            <a:pPr marL="342900" indent="-342900">
              <a:buAutoNum type="arabicPeriod"/>
            </a:pPr>
            <a:r>
              <a:rPr lang="en-US" dirty="0" smtClean="0"/>
              <a:t>Grassy Branch</a:t>
            </a:r>
          </a:p>
          <a:p>
            <a:pPr marL="342900" indent="-342900">
              <a:buAutoNum type="arabicPeriod"/>
            </a:pPr>
            <a:r>
              <a:rPr lang="en-US" dirty="0" smtClean="0"/>
              <a:t>Effna</a:t>
            </a:r>
          </a:p>
          <a:p>
            <a:pPr marL="342900" indent="-342900">
              <a:buAutoNum type="arabicPeriod"/>
            </a:pPr>
            <a:endParaRPr lang="en-US" dirty="0" smtClean="0"/>
          </a:p>
          <a:p>
            <a:pPr marL="342900" indent="-342900">
              <a:buAutoNum type="arabicPeriod"/>
            </a:pPr>
            <a:endParaRPr lang="en-US" dirty="0"/>
          </a:p>
        </p:txBody>
      </p:sp>
    </p:spTree>
    <p:extLst>
      <p:ext uri="{BB962C8B-B14F-4D97-AF65-F5344CB8AC3E}">
        <p14:creationId xmlns:p14="http://schemas.microsoft.com/office/powerpoint/2010/main" val="33465856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58537" y="-644478"/>
            <a:ext cx="10058400" cy="1419542"/>
          </a:xfrm>
        </p:spPr>
        <p:txBody>
          <a:bodyPr/>
          <a:lstStyle/>
          <a:p>
            <a:r>
              <a:rPr lang="en-US" dirty="0" smtClean="0"/>
              <a:t>Primitive Roads at the time of Formation</a:t>
            </a:r>
            <a:endParaRPr lang="en-US" dirty="0"/>
          </a:p>
        </p:txBody>
      </p:sp>
      <p:pic>
        <p:nvPicPr>
          <p:cNvPr id="3" name="Picture 2"/>
          <p:cNvPicPr>
            <a:picLocks noChangeAspect="1"/>
          </p:cNvPicPr>
          <p:nvPr/>
        </p:nvPicPr>
        <p:blipFill>
          <a:blip r:embed="rId2"/>
          <a:stretch>
            <a:fillRect/>
          </a:stretch>
        </p:blipFill>
        <p:spPr>
          <a:xfrm>
            <a:off x="348342" y="709113"/>
            <a:ext cx="9080823" cy="5120640"/>
          </a:xfrm>
          <a:prstGeom prst="rect">
            <a:avLst/>
          </a:prstGeom>
        </p:spPr>
      </p:pic>
      <p:sp>
        <p:nvSpPr>
          <p:cNvPr id="4" name="TextBox 3"/>
          <p:cNvSpPr txBox="1"/>
          <p:nvPr/>
        </p:nvSpPr>
        <p:spPr>
          <a:xfrm>
            <a:off x="9675222" y="1863635"/>
            <a:ext cx="2403566" cy="646331"/>
          </a:xfrm>
          <a:prstGeom prst="rect">
            <a:avLst/>
          </a:prstGeom>
          <a:noFill/>
        </p:spPr>
        <p:txBody>
          <a:bodyPr wrap="square" rtlCol="0">
            <a:spAutoFit/>
          </a:bodyPr>
          <a:lstStyle/>
          <a:p>
            <a:r>
              <a:rPr lang="en-US" b="1" dirty="0" smtClean="0">
                <a:solidFill>
                  <a:srgbClr val="FF0000"/>
                </a:solidFill>
              </a:rPr>
              <a:t>Red Route=Raleigh/ Grayson Turnpike</a:t>
            </a:r>
            <a:endParaRPr lang="en-US" b="1" dirty="0">
              <a:solidFill>
                <a:srgbClr val="FF0000"/>
              </a:solidFill>
            </a:endParaRPr>
          </a:p>
        </p:txBody>
      </p:sp>
      <p:sp>
        <p:nvSpPr>
          <p:cNvPr id="5" name="TextBox 4"/>
          <p:cNvSpPr txBox="1"/>
          <p:nvPr/>
        </p:nvSpPr>
        <p:spPr>
          <a:xfrm>
            <a:off x="9568503" y="3343060"/>
            <a:ext cx="2623497" cy="646331"/>
          </a:xfrm>
          <a:prstGeom prst="rect">
            <a:avLst/>
          </a:prstGeom>
          <a:noFill/>
        </p:spPr>
        <p:txBody>
          <a:bodyPr wrap="square" rtlCol="0">
            <a:spAutoFit/>
          </a:bodyPr>
          <a:lstStyle/>
          <a:p>
            <a:r>
              <a:rPr lang="en-US" b="1" dirty="0" smtClean="0">
                <a:solidFill>
                  <a:srgbClr val="1317AD"/>
                </a:solidFill>
              </a:rPr>
              <a:t>Blue Route =Walkers Creek/Holston Turnpike</a:t>
            </a:r>
            <a:endParaRPr lang="en-US" b="1" dirty="0">
              <a:solidFill>
                <a:srgbClr val="1317AD"/>
              </a:solidFill>
            </a:endParaRPr>
          </a:p>
        </p:txBody>
      </p:sp>
      <p:sp>
        <p:nvSpPr>
          <p:cNvPr id="6" name="TextBox 5"/>
          <p:cNvSpPr txBox="1"/>
          <p:nvPr/>
        </p:nvSpPr>
        <p:spPr>
          <a:xfrm>
            <a:off x="1802673" y="5895704"/>
            <a:ext cx="5771067" cy="369332"/>
          </a:xfrm>
          <a:prstGeom prst="rect">
            <a:avLst/>
          </a:prstGeom>
          <a:noFill/>
        </p:spPr>
        <p:txBody>
          <a:bodyPr wrap="none" rtlCol="0">
            <a:spAutoFit/>
          </a:bodyPr>
          <a:lstStyle/>
          <a:p>
            <a:r>
              <a:rPr lang="en-US" dirty="0" smtClean="0"/>
              <a:t>These roads were very narrow, unpaved, foot or horsepaths</a:t>
            </a:r>
            <a:endParaRPr lang="en-US" dirty="0"/>
          </a:p>
        </p:txBody>
      </p:sp>
    </p:spTree>
    <p:extLst>
      <p:ext uri="{BB962C8B-B14F-4D97-AF65-F5344CB8AC3E}">
        <p14:creationId xmlns:p14="http://schemas.microsoft.com/office/powerpoint/2010/main" val="34907658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559131"/>
          </a:xfrm>
        </p:spPr>
        <p:txBody>
          <a:bodyPr/>
          <a:lstStyle/>
          <a:p>
            <a:pPr algn="ctr"/>
            <a:r>
              <a:rPr lang="en-US" b="1" i="1" u="sng" dirty="0" smtClean="0"/>
              <a:t>First Roads in Bland County</a:t>
            </a:r>
            <a:br>
              <a:rPr lang="en-US" b="1" i="1" u="sng" dirty="0" smtClean="0"/>
            </a:br>
            <a:endParaRPr lang="en-US" b="1" i="1" u="sng" dirty="0"/>
          </a:p>
        </p:txBody>
      </p:sp>
      <p:sp>
        <p:nvSpPr>
          <p:cNvPr id="3" name="Content Placeholder 2"/>
          <p:cNvSpPr>
            <a:spLocks noGrp="1"/>
          </p:cNvSpPr>
          <p:nvPr>
            <p:ph idx="1"/>
          </p:nvPr>
        </p:nvSpPr>
        <p:spPr>
          <a:xfrm>
            <a:off x="1097280" y="1845734"/>
            <a:ext cx="9657806" cy="4023360"/>
          </a:xfrm>
        </p:spPr>
        <p:txBody>
          <a:bodyPr/>
          <a:lstStyle/>
          <a:p>
            <a:pPr>
              <a:buFont typeface="Wingdings" panose="05000000000000000000" pitchFamily="2" charset="2"/>
              <a:buChar char="Ø"/>
            </a:pPr>
            <a:r>
              <a:rPr lang="en-US" dirty="0" smtClean="0"/>
              <a:t>Lack of good roads was impetus for forming Bland County</a:t>
            </a:r>
          </a:p>
          <a:p>
            <a:pPr>
              <a:buFont typeface="Wingdings" panose="05000000000000000000" pitchFamily="2" charset="2"/>
              <a:buChar char="Ø"/>
            </a:pPr>
            <a:r>
              <a:rPr lang="en-US" dirty="0" smtClean="0"/>
              <a:t>Two main roads at the time of founding</a:t>
            </a:r>
          </a:p>
          <a:p>
            <a:pPr lvl="1">
              <a:buFont typeface="Wingdings" panose="05000000000000000000" pitchFamily="2" charset="2"/>
              <a:buChar char="Ø"/>
            </a:pPr>
            <a:r>
              <a:rPr lang="en-US" dirty="0" smtClean="0"/>
              <a:t>Walker’s Creek/Holston Turnpike – basically Rt 42 through the county, now called Blue Grass Trail</a:t>
            </a:r>
          </a:p>
          <a:p>
            <a:pPr lvl="1">
              <a:buFont typeface="Wingdings" panose="05000000000000000000" pitchFamily="2" charset="2"/>
              <a:buChar char="Ø"/>
            </a:pPr>
            <a:r>
              <a:rPr lang="en-US" dirty="0" smtClean="0"/>
              <a:t>Raleigh Grayson Turnpike – from Raleigh County (Beckley) WV to Grayson (Independence) VA</a:t>
            </a:r>
          </a:p>
          <a:p>
            <a:pPr lvl="2">
              <a:buFont typeface="Wingdings" panose="05000000000000000000" pitchFamily="2" charset="2"/>
              <a:buChar char="Ø"/>
            </a:pPr>
            <a:r>
              <a:rPr lang="en-US" dirty="0" smtClean="0"/>
              <a:t>Through Bland County, over East River Mountain, through Rocky Gap, then Bastian, Bland, over Big Walker to Carnot in Little Creek,  over Smith Hollow Road and onto Wytheville</a:t>
            </a:r>
          </a:p>
          <a:p>
            <a:pPr lvl="2">
              <a:buFont typeface="Wingdings" panose="05000000000000000000" pitchFamily="2" charset="2"/>
              <a:buChar char="Ø"/>
            </a:pPr>
            <a:r>
              <a:rPr lang="en-US" dirty="0" smtClean="0"/>
              <a:t>Was the North-South Route through Bland County until Hwy 21/52 was built – Great Lakes to Florida Road starting in the 1930s</a:t>
            </a:r>
          </a:p>
          <a:p>
            <a:pPr>
              <a:buFont typeface="Wingdings" panose="05000000000000000000" pitchFamily="2" charset="2"/>
              <a:buChar char="Ø"/>
            </a:pPr>
            <a:r>
              <a:rPr lang="en-US" dirty="0" smtClean="0"/>
              <a:t>Once Bland County was formed, citizens developed communities that were fairly self contained and there was little road building until the late 1930s.</a:t>
            </a:r>
          </a:p>
          <a:p>
            <a:pPr>
              <a:buFont typeface="Wingdings" panose="05000000000000000000" pitchFamily="2" charset="2"/>
              <a:buChar char="Ø"/>
            </a:pPr>
            <a:r>
              <a:rPr lang="en-US" dirty="0" smtClean="0"/>
              <a:t>There were no paved roads in Bland County until the 1930s</a:t>
            </a:r>
          </a:p>
          <a:p>
            <a:pPr>
              <a:buFont typeface="Wingdings" panose="05000000000000000000" pitchFamily="2" charset="2"/>
              <a:buChar char="Ø"/>
            </a:pPr>
            <a:r>
              <a:rPr lang="en-US" dirty="0" smtClean="0"/>
              <a:t>Concerns from surrounding counties</a:t>
            </a:r>
            <a:endParaRPr lang="en-US" dirty="0"/>
          </a:p>
        </p:txBody>
      </p:sp>
    </p:spTree>
    <p:extLst>
      <p:ext uri="{BB962C8B-B14F-4D97-AF65-F5344CB8AC3E}">
        <p14:creationId xmlns:p14="http://schemas.microsoft.com/office/powerpoint/2010/main" val="9802351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97577" y="-465129"/>
            <a:ext cx="10058400" cy="1449387"/>
          </a:xfrm>
        </p:spPr>
        <p:txBody>
          <a:bodyPr>
            <a:normAutofit/>
          </a:bodyPr>
          <a:lstStyle/>
          <a:p>
            <a:r>
              <a:rPr lang="en-US" b="1" dirty="0"/>
              <a:t>Pre-1861: Native American </a:t>
            </a:r>
            <a:r>
              <a:rPr lang="en-US" b="1" dirty="0" smtClean="0"/>
              <a:t>Inhabitants</a:t>
            </a:r>
            <a:endParaRPr lang="en-US" dirty="0"/>
          </a:p>
        </p:txBody>
      </p:sp>
      <p:sp>
        <p:nvSpPr>
          <p:cNvPr id="3" name="Content Placeholder 2"/>
          <p:cNvSpPr>
            <a:spLocks noGrp="1"/>
          </p:cNvSpPr>
          <p:nvPr>
            <p:ph idx="4294967295"/>
          </p:nvPr>
        </p:nvSpPr>
        <p:spPr>
          <a:xfrm>
            <a:off x="365761" y="984258"/>
            <a:ext cx="7559039" cy="4884730"/>
          </a:xfrm>
        </p:spPr>
        <p:txBody>
          <a:bodyPr>
            <a:normAutofit fontScale="92500" lnSpcReduction="20000"/>
          </a:bodyPr>
          <a:lstStyle/>
          <a:p>
            <a:pPr>
              <a:buFont typeface="Wingdings" panose="05000000000000000000" pitchFamily="2" charset="2"/>
              <a:buChar char="§"/>
            </a:pPr>
            <a:endParaRPr lang="en-US" dirty="0" smtClean="0"/>
          </a:p>
          <a:p>
            <a:pPr>
              <a:buFont typeface="Wingdings" panose="05000000000000000000" pitchFamily="2" charset="2"/>
              <a:buChar char="§"/>
            </a:pPr>
            <a:r>
              <a:rPr lang="en-US" sz="2200" dirty="0" smtClean="0"/>
              <a:t>Wolf Creek Indian Village and Museum, based on the Brown-Johnston Archelogy Site discovered in 1970, gives a glimpse into </a:t>
            </a:r>
            <a:r>
              <a:rPr lang="en-US" sz="2200" dirty="0"/>
              <a:t>the life of the </a:t>
            </a:r>
            <a:r>
              <a:rPr lang="en-US" sz="2200" b="1" dirty="0"/>
              <a:t>Eastern Woodland Indians</a:t>
            </a:r>
            <a:r>
              <a:rPr lang="en-US" sz="2200" dirty="0"/>
              <a:t>. </a:t>
            </a:r>
            <a:endParaRPr lang="en-US" sz="2200" dirty="0" smtClean="0"/>
          </a:p>
          <a:p>
            <a:pPr>
              <a:buFont typeface="Wingdings" panose="05000000000000000000" pitchFamily="2" charset="2"/>
              <a:buChar char="§"/>
            </a:pPr>
            <a:r>
              <a:rPr lang="en-US" sz="2200" dirty="0" smtClean="0"/>
              <a:t>Indians who came to Bland County were here only </a:t>
            </a:r>
            <a:r>
              <a:rPr lang="en-US" sz="2200" b="1" dirty="0" smtClean="0"/>
              <a:t>temporarily</a:t>
            </a:r>
            <a:r>
              <a:rPr lang="en-US" sz="2200" dirty="0" smtClean="0"/>
              <a:t> for hunting and warring.  Not much, if any, permanent settlement of Native American tribes.</a:t>
            </a:r>
          </a:p>
          <a:p>
            <a:pPr>
              <a:buFont typeface="Wingdings" panose="05000000000000000000" pitchFamily="2" charset="2"/>
              <a:buChar char="§"/>
            </a:pPr>
            <a:r>
              <a:rPr lang="en-US" sz="2200" dirty="0" smtClean="0"/>
              <a:t>Hunting and fighting area for the Cherokees (to the South) and the Shawnees (to the North).  These tribes disliked each other.</a:t>
            </a:r>
          </a:p>
          <a:p>
            <a:pPr>
              <a:buFont typeface="Wingdings" panose="05000000000000000000" pitchFamily="2" charset="2"/>
              <a:buChar char="§"/>
            </a:pPr>
            <a:r>
              <a:rPr lang="en-US" sz="2200" b="1" u="sng" dirty="0" smtClean="0"/>
              <a:t>Proclamation of 1763 </a:t>
            </a:r>
            <a:r>
              <a:rPr lang="en-US" sz="2200" dirty="0" smtClean="0"/>
              <a:t>(after French/Indian War) caused Virginia to pass laws that no settlements by European settlers could be made west of the Blue Ridge Mountains.  This was done to appease Indians and stop land speculators.</a:t>
            </a:r>
          </a:p>
          <a:p>
            <a:pPr>
              <a:buFont typeface="Wingdings" panose="05000000000000000000" pitchFamily="2" charset="2"/>
              <a:buChar char="§"/>
            </a:pPr>
            <a:r>
              <a:rPr lang="en-US" sz="2200" dirty="0" smtClean="0"/>
              <a:t>Few settlers came because </a:t>
            </a:r>
            <a:r>
              <a:rPr lang="en-US" sz="2200" b="1" dirty="0" smtClean="0"/>
              <a:t>Indian Massacres </a:t>
            </a:r>
            <a:r>
              <a:rPr lang="en-US" sz="2200" dirty="0" smtClean="0"/>
              <a:t>stopped many.</a:t>
            </a:r>
          </a:p>
          <a:p>
            <a:pPr>
              <a:buFont typeface="Wingdings" panose="05000000000000000000" pitchFamily="2" charset="2"/>
              <a:buChar char="§"/>
            </a:pPr>
            <a:r>
              <a:rPr lang="en-US" sz="2200" dirty="0" smtClean="0"/>
              <a:t>Flood gates opened when land grants were given to Revolutionary War Soldiers after the Revolution (about 1790) .</a:t>
            </a:r>
            <a:endParaRPr lang="en-US" sz="2200" b="1" i="1" dirty="0"/>
          </a:p>
        </p:txBody>
      </p:sp>
      <p:pic>
        <p:nvPicPr>
          <p:cNvPr id="2050" name="Picture 2" descr="https://indianvillage.org/wp-content/uploads/2022/05/IMG_6525-225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1928" y="1510937"/>
            <a:ext cx="2606040" cy="3474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95865" y="5050671"/>
            <a:ext cx="2649443" cy="800219"/>
          </a:xfrm>
          <a:prstGeom prst="rect">
            <a:avLst/>
          </a:prstGeom>
          <a:noFill/>
        </p:spPr>
        <p:txBody>
          <a:bodyPr wrap="none" rtlCol="0">
            <a:spAutoFit/>
          </a:bodyPr>
          <a:lstStyle/>
          <a:p>
            <a:r>
              <a:rPr lang="en-US" sz="1400" b="1" dirty="0" smtClean="0"/>
              <a:t>Artifacts from Archelogy Dig</a:t>
            </a:r>
          </a:p>
          <a:p>
            <a:r>
              <a:rPr lang="en-US" sz="1400" b="1" dirty="0" smtClean="0"/>
              <a:t>In 1970 at Wolf Creek Indian </a:t>
            </a:r>
          </a:p>
          <a:p>
            <a:r>
              <a:rPr lang="en-US" sz="1400" b="1" dirty="0" smtClean="0"/>
              <a:t>Village</a:t>
            </a:r>
            <a:r>
              <a:rPr lang="en-US" sz="1400" b="1" dirty="0"/>
              <a:t>.</a:t>
            </a:r>
            <a:r>
              <a:rPr lang="en-US" dirty="0"/>
              <a:t> </a:t>
            </a:r>
            <a:r>
              <a:rPr lang="en-US" sz="1400" dirty="0"/>
              <a:t>https://indianvillage.org/ </a:t>
            </a:r>
          </a:p>
        </p:txBody>
      </p:sp>
    </p:spTree>
    <p:extLst>
      <p:ext uri="{BB962C8B-B14F-4D97-AF65-F5344CB8AC3E}">
        <p14:creationId xmlns:p14="http://schemas.microsoft.com/office/powerpoint/2010/main" val="16141798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58537" y="-644478"/>
            <a:ext cx="10058400" cy="1419542"/>
          </a:xfrm>
        </p:spPr>
        <p:txBody>
          <a:bodyPr/>
          <a:lstStyle/>
          <a:p>
            <a:r>
              <a:rPr lang="en-US" dirty="0" smtClean="0"/>
              <a:t>Primitive Roads at the time of Formation</a:t>
            </a:r>
            <a:endParaRPr lang="en-US" dirty="0"/>
          </a:p>
        </p:txBody>
      </p:sp>
      <p:pic>
        <p:nvPicPr>
          <p:cNvPr id="3" name="Picture 2"/>
          <p:cNvPicPr>
            <a:picLocks noChangeAspect="1"/>
          </p:cNvPicPr>
          <p:nvPr/>
        </p:nvPicPr>
        <p:blipFill>
          <a:blip r:embed="rId2"/>
          <a:stretch>
            <a:fillRect/>
          </a:stretch>
        </p:blipFill>
        <p:spPr>
          <a:xfrm>
            <a:off x="348342" y="709113"/>
            <a:ext cx="9080823" cy="5120640"/>
          </a:xfrm>
          <a:prstGeom prst="rect">
            <a:avLst/>
          </a:prstGeom>
        </p:spPr>
      </p:pic>
      <p:sp>
        <p:nvSpPr>
          <p:cNvPr id="4" name="TextBox 3"/>
          <p:cNvSpPr txBox="1"/>
          <p:nvPr/>
        </p:nvSpPr>
        <p:spPr>
          <a:xfrm>
            <a:off x="9675222" y="1863635"/>
            <a:ext cx="2403566" cy="646331"/>
          </a:xfrm>
          <a:prstGeom prst="rect">
            <a:avLst/>
          </a:prstGeom>
          <a:noFill/>
        </p:spPr>
        <p:txBody>
          <a:bodyPr wrap="square" rtlCol="0">
            <a:spAutoFit/>
          </a:bodyPr>
          <a:lstStyle/>
          <a:p>
            <a:r>
              <a:rPr lang="en-US" b="1" dirty="0" smtClean="0">
                <a:solidFill>
                  <a:srgbClr val="FF0000"/>
                </a:solidFill>
              </a:rPr>
              <a:t>Red Route=Raleigh/ Grayson Turnpike</a:t>
            </a:r>
            <a:endParaRPr lang="en-US" b="1" dirty="0">
              <a:solidFill>
                <a:srgbClr val="FF0000"/>
              </a:solidFill>
            </a:endParaRPr>
          </a:p>
        </p:txBody>
      </p:sp>
      <p:sp>
        <p:nvSpPr>
          <p:cNvPr id="5" name="TextBox 4"/>
          <p:cNvSpPr txBox="1"/>
          <p:nvPr/>
        </p:nvSpPr>
        <p:spPr>
          <a:xfrm>
            <a:off x="9568503" y="3343060"/>
            <a:ext cx="2623497" cy="646331"/>
          </a:xfrm>
          <a:prstGeom prst="rect">
            <a:avLst/>
          </a:prstGeom>
          <a:noFill/>
        </p:spPr>
        <p:txBody>
          <a:bodyPr wrap="square" rtlCol="0">
            <a:spAutoFit/>
          </a:bodyPr>
          <a:lstStyle/>
          <a:p>
            <a:r>
              <a:rPr lang="en-US" b="1" dirty="0" smtClean="0">
                <a:solidFill>
                  <a:srgbClr val="1317AD"/>
                </a:solidFill>
              </a:rPr>
              <a:t>Blue Route =Walkers Creek/Holston Turnpike</a:t>
            </a:r>
            <a:endParaRPr lang="en-US" b="1" dirty="0">
              <a:solidFill>
                <a:srgbClr val="1317AD"/>
              </a:solidFill>
            </a:endParaRPr>
          </a:p>
        </p:txBody>
      </p:sp>
      <p:sp>
        <p:nvSpPr>
          <p:cNvPr id="6" name="TextBox 5"/>
          <p:cNvSpPr txBox="1"/>
          <p:nvPr/>
        </p:nvSpPr>
        <p:spPr>
          <a:xfrm>
            <a:off x="1802673" y="5895704"/>
            <a:ext cx="5771067" cy="369332"/>
          </a:xfrm>
          <a:prstGeom prst="rect">
            <a:avLst/>
          </a:prstGeom>
          <a:noFill/>
        </p:spPr>
        <p:txBody>
          <a:bodyPr wrap="none" rtlCol="0">
            <a:spAutoFit/>
          </a:bodyPr>
          <a:lstStyle/>
          <a:p>
            <a:r>
              <a:rPr lang="en-US" dirty="0" smtClean="0"/>
              <a:t>These roads were very narrow, unpaved, foot or horsepaths</a:t>
            </a:r>
            <a:endParaRPr lang="en-US" dirty="0"/>
          </a:p>
        </p:txBody>
      </p:sp>
    </p:spTree>
    <p:extLst>
      <p:ext uri="{BB962C8B-B14F-4D97-AF65-F5344CB8AC3E}">
        <p14:creationId xmlns:p14="http://schemas.microsoft.com/office/powerpoint/2010/main" val="17880953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6603"/>
            <a:ext cx="10546080" cy="1450757"/>
          </a:xfrm>
        </p:spPr>
        <p:txBody>
          <a:bodyPr>
            <a:normAutofit/>
          </a:bodyPr>
          <a:lstStyle/>
          <a:p>
            <a:pPr algn="ctr"/>
            <a:r>
              <a:rPr lang="en-US" sz="4000" b="1" i="1" dirty="0" smtClean="0"/>
              <a:t>Amusing Account of Condition of Roads</a:t>
            </a:r>
            <a:br>
              <a:rPr lang="en-US" sz="4000" b="1" i="1" dirty="0" smtClean="0"/>
            </a:br>
            <a:r>
              <a:rPr lang="en-US" sz="4000" b="1" i="1" dirty="0" smtClean="0"/>
              <a:t>Bland County - 1916</a:t>
            </a:r>
            <a:endParaRPr lang="en-US" sz="4000" b="1" i="1" dirty="0"/>
          </a:p>
        </p:txBody>
      </p:sp>
      <p:pic>
        <p:nvPicPr>
          <p:cNvPr id="6" name="Content Placeholder 5"/>
          <p:cNvPicPr>
            <a:picLocks noGrp="1" noChangeAspect="1"/>
          </p:cNvPicPr>
          <p:nvPr>
            <p:ph idx="1"/>
          </p:nvPr>
        </p:nvPicPr>
        <p:blipFill>
          <a:blip r:embed="rId2"/>
          <a:stretch>
            <a:fillRect/>
          </a:stretch>
        </p:blipFill>
        <p:spPr>
          <a:xfrm>
            <a:off x="819597" y="1737359"/>
            <a:ext cx="4211546" cy="4022725"/>
          </a:xfrm>
          <a:prstGeom prst="rect">
            <a:avLst/>
          </a:prstGeom>
        </p:spPr>
      </p:pic>
      <p:pic>
        <p:nvPicPr>
          <p:cNvPr id="4" name="Picture 3"/>
          <p:cNvPicPr>
            <a:picLocks noChangeAspect="1"/>
          </p:cNvPicPr>
          <p:nvPr/>
        </p:nvPicPr>
        <p:blipFill>
          <a:blip r:embed="rId3"/>
          <a:stretch>
            <a:fillRect/>
          </a:stretch>
        </p:blipFill>
        <p:spPr>
          <a:xfrm>
            <a:off x="6402724" y="1861412"/>
            <a:ext cx="3381375" cy="3600450"/>
          </a:xfrm>
          <a:prstGeom prst="rect">
            <a:avLst/>
          </a:prstGeom>
        </p:spPr>
      </p:pic>
      <p:sp>
        <p:nvSpPr>
          <p:cNvPr id="5" name="TextBox 4"/>
          <p:cNvSpPr txBox="1"/>
          <p:nvPr/>
        </p:nvSpPr>
        <p:spPr>
          <a:xfrm>
            <a:off x="6781416" y="5797097"/>
            <a:ext cx="2982035" cy="369332"/>
          </a:xfrm>
          <a:prstGeom prst="rect">
            <a:avLst/>
          </a:prstGeom>
          <a:noFill/>
        </p:spPr>
        <p:txBody>
          <a:bodyPr wrap="none" rtlCol="0">
            <a:spAutoFit/>
          </a:bodyPr>
          <a:lstStyle/>
          <a:p>
            <a:r>
              <a:rPr lang="en-US" dirty="0" smtClean="0"/>
              <a:t>Clinch Valley News 2/11/1916</a:t>
            </a:r>
            <a:endParaRPr lang="en-US" dirty="0"/>
          </a:p>
        </p:txBody>
      </p:sp>
      <p:sp>
        <p:nvSpPr>
          <p:cNvPr id="7" name="TextBox 6"/>
          <p:cNvSpPr txBox="1"/>
          <p:nvPr/>
        </p:nvSpPr>
        <p:spPr>
          <a:xfrm>
            <a:off x="1492862" y="5905563"/>
            <a:ext cx="2865015" cy="369332"/>
          </a:xfrm>
          <a:prstGeom prst="rect">
            <a:avLst/>
          </a:prstGeom>
          <a:noFill/>
        </p:spPr>
        <p:txBody>
          <a:bodyPr wrap="none" rtlCol="0">
            <a:spAutoFit/>
          </a:bodyPr>
          <a:lstStyle/>
          <a:p>
            <a:r>
              <a:rPr lang="en-US" dirty="0" smtClean="0"/>
              <a:t>Clinch Valley News 2/4/1916</a:t>
            </a:r>
            <a:endParaRPr lang="en-US" dirty="0"/>
          </a:p>
        </p:txBody>
      </p:sp>
    </p:spTree>
    <p:extLst>
      <p:ext uri="{BB962C8B-B14F-4D97-AF65-F5344CB8AC3E}">
        <p14:creationId xmlns:p14="http://schemas.microsoft.com/office/powerpoint/2010/main" val="22268926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Pictures of the Early Roads (early 1900s)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2781" y="2172055"/>
            <a:ext cx="2009775" cy="312420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37720" y="2172055"/>
            <a:ext cx="4146141" cy="292608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670219" y="2172055"/>
            <a:ext cx="4146203" cy="3017520"/>
          </a:xfrm>
          <a:prstGeom prst="rect">
            <a:avLst/>
          </a:prstGeom>
        </p:spPr>
      </p:pic>
      <p:sp>
        <p:nvSpPr>
          <p:cNvPr id="3" name="TextBox 2"/>
          <p:cNvSpPr txBox="1"/>
          <p:nvPr/>
        </p:nvSpPr>
        <p:spPr>
          <a:xfrm>
            <a:off x="914400" y="5348164"/>
            <a:ext cx="2152128" cy="369332"/>
          </a:xfrm>
          <a:prstGeom prst="rect">
            <a:avLst/>
          </a:prstGeom>
          <a:noFill/>
        </p:spPr>
        <p:txBody>
          <a:bodyPr wrap="none" rtlCol="0">
            <a:spAutoFit/>
          </a:bodyPr>
          <a:lstStyle/>
          <a:p>
            <a:r>
              <a:rPr lang="en-US" dirty="0" smtClean="0"/>
              <a:t>Main Street in Bland </a:t>
            </a:r>
            <a:endParaRPr lang="en-US" dirty="0"/>
          </a:p>
        </p:txBody>
      </p:sp>
      <p:sp>
        <p:nvSpPr>
          <p:cNvPr id="5" name="TextBox 4"/>
          <p:cNvSpPr txBox="1"/>
          <p:nvPr/>
        </p:nvSpPr>
        <p:spPr>
          <a:xfrm>
            <a:off x="4998720" y="5439604"/>
            <a:ext cx="2980303" cy="369332"/>
          </a:xfrm>
          <a:prstGeom prst="rect">
            <a:avLst/>
          </a:prstGeom>
          <a:noFill/>
        </p:spPr>
        <p:txBody>
          <a:bodyPr wrap="none" rtlCol="0">
            <a:spAutoFit/>
          </a:bodyPr>
          <a:lstStyle/>
          <a:p>
            <a:r>
              <a:rPr lang="en-US" dirty="0" smtClean="0"/>
              <a:t>Main Street in Mechanicsburg</a:t>
            </a:r>
            <a:endParaRPr lang="en-US" dirty="0"/>
          </a:p>
        </p:txBody>
      </p:sp>
      <p:sp>
        <p:nvSpPr>
          <p:cNvPr id="8" name="TextBox 7"/>
          <p:cNvSpPr txBox="1"/>
          <p:nvPr/>
        </p:nvSpPr>
        <p:spPr>
          <a:xfrm>
            <a:off x="9002781" y="5296255"/>
            <a:ext cx="2229394" cy="923330"/>
          </a:xfrm>
          <a:prstGeom prst="rect">
            <a:avLst/>
          </a:prstGeom>
          <a:noFill/>
        </p:spPr>
        <p:txBody>
          <a:bodyPr wrap="square" rtlCol="0">
            <a:spAutoFit/>
          </a:bodyPr>
          <a:lstStyle/>
          <a:p>
            <a:r>
              <a:rPr lang="en-US" dirty="0" smtClean="0"/>
              <a:t>Old Mountain Road from top of Big Walker down to Ceres</a:t>
            </a:r>
            <a:endParaRPr lang="en-US" dirty="0"/>
          </a:p>
        </p:txBody>
      </p:sp>
    </p:spTree>
    <p:extLst>
      <p:ext uri="{BB962C8B-B14F-4D97-AF65-F5344CB8AC3E}">
        <p14:creationId xmlns:p14="http://schemas.microsoft.com/office/powerpoint/2010/main" val="7038183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84365" y="-725488"/>
            <a:ext cx="10415452" cy="1450975"/>
          </a:xfrm>
        </p:spPr>
        <p:txBody>
          <a:bodyPr>
            <a:normAutofit/>
          </a:bodyPr>
          <a:lstStyle/>
          <a:p>
            <a:r>
              <a:rPr lang="en-US" sz="4400" b="1" i="1" dirty="0" smtClean="0"/>
              <a:t>Early Communities of Bland County - Bland</a:t>
            </a:r>
            <a:endParaRPr lang="en-US" sz="4400" b="1" i="1" dirty="0"/>
          </a:p>
        </p:txBody>
      </p:sp>
      <p:sp>
        <p:nvSpPr>
          <p:cNvPr id="4" name="TextBox 3"/>
          <p:cNvSpPr txBox="1"/>
          <p:nvPr/>
        </p:nvSpPr>
        <p:spPr>
          <a:xfrm>
            <a:off x="113211" y="1122421"/>
            <a:ext cx="6189334" cy="4716676"/>
          </a:xfrm>
          <a:prstGeom prst="rect">
            <a:avLst/>
          </a:prstGeom>
          <a:noFill/>
        </p:spPr>
        <p:txBody>
          <a:bodyPr wrap="square" rtlCol="0">
            <a:spAutoFit/>
          </a:bodyPr>
          <a:lstStyle/>
          <a:p>
            <a:pPr marL="285750" indent="-285750">
              <a:buFont typeface="Wingdings" panose="05000000000000000000" pitchFamily="2" charset="2"/>
              <a:buChar char="Ø"/>
            </a:pPr>
            <a:r>
              <a:rPr lang="en-US" sz="1600" dirty="0" smtClean="0"/>
              <a:t>Bland chosen as County Seat because of its centralized location and, at the time, the intersection of the two major roads:  Walkers Creek Holston Turnpike (Rt 42) and the Raleigh Grayson Turnpike (Beckley to Independence) AKA Turkey Turnpike</a:t>
            </a:r>
          </a:p>
          <a:p>
            <a:pPr marL="285750" indent="-285750">
              <a:buFont typeface="Wingdings" panose="05000000000000000000" pitchFamily="2" charset="2"/>
              <a:buChar char="Ø"/>
            </a:pPr>
            <a:endParaRPr lang="en-US" sz="1050" dirty="0" smtClean="0"/>
          </a:p>
          <a:p>
            <a:pPr marL="285750" indent="-285750">
              <a:buFont typeface="Wingdings" panose="05000000000000000000" pitchFamily="2" charset="2"/>
              <a:buChar char="Ø"/>
            </a:pPr>
            <a:r>
              <a:rPr lang="en-US" sz="1600" dirty="0" smtClean="0"/>
              <a:t>Originally called</a:t>
            </a:r>
          </a:p>
          <a:p>
            <a:pPr marL="742950" lvl="1" indent="-285750">
              <a:buFont typeface="Wingdings" panose="05000000000000000000" pitchFamily="2" charset="2"/>
              <a:buChar char="Ø"/>
            </a:pPr>
            <a:r>
              <a:rPr lang="en-US" sz="1600" dirty="0" smtClean="0"/>
              <a:t>Crab Orchard for the creek that flows through Bland</a:t>
            </a:r>
          </a:p>
          <a:p>
            <a:pPr marL="742950" lvl="1" indent="-285750">
              <a:buFont typeface="Wingdings" panose="05000000000000000000" pitchFamily="2" charset="2"/>
              <a:buChar char="Ø"/>
            </a:pPr>
            <a:r>
              <a:rPr lang="en-US" sz="1600" dirty="0" smtClean="0"/>
              <a:t>Seddon after Senator Seddon who helped with the legislation to form the County (also Secretary of War for CSA)</a:t>
            </a:r>
          </a:p>
          <a:p>
            <a:pPr marL="742950" lvl="1" indent="-285750">
              <a:buFont typeface="Wingdings" panose="05000000000000000000" pitchFamily="2" charset="2"/>
              <a:buChar char="Ø"/>
            </a:pPr>
            <a:r>
              <a:rPr lang="en-US" sz="1600" dirty="0" smtClean="0"/>
              <a:t>Bland Courthouse</a:t>
            </a:r>
          </a:p>
          <a:p>
            <a:pPr marL="742950" lvl="1" indent="-285750">
              <a:buFont typeface="Wingdings" panose="05000000000000000000" pitchFamily="2" charset="2"/>
              <a:buChar char="Ø"/>
            </a:pPr>
            <a:r>
              <a:rPr lang="en-US" sz="1600" dirty="0" smtClean="0"/>
              <a:t>Bland </a:t>
            </a:r>
          </a:p>
          <a:p>
            <a:pPr marL="742950" lvl="1" indent="-285750">
              <a:buFont typeface="Wingdings" panose="05000000000000000000" pitchFamily="2" charset="2"/>
              <a:buChar char="Ø"/>
            </a:pPr>
            <a:endParaRPr lang="en-US" sz="1600" dirty="0" smtClean="0"/>
          </a:p>
          <a:p>
            <a:pPr marL="285750" indent="-285750">
              <a:buFont typeface="Wingdings" panose="05000000000000000000" pitchFamily="2" charset="2"/>
              <a:buChar char="Ø"/>
            </a:pPr>
            <a:r>
              <a:rPr lang="en-US" sz="1600" dirty="0" smtClean="0"/>
              <a:t>1872 Description of Bland (still called Seddon or Crab Orchard)</a:t>
            </a:r>
          </a:p>
          <a:p>
            <a:pPr marL="742950" lvl="1" indent="-285750">
              <a:buFont typeface="Wingdings" panose="05000000000000000000" pitchFamily="2" charset="2"/>
              <a:buChar char="Ø"/>
            </a:pPr>
            <a:r>
              <a:rPr lang="en-US" sz="1600" dirty="0" smtClean="0"/>
              <a:t>1861- Civil War – 1 hotel and 1 private dwelling in Bland</a:t>
            </a:r>
          </a:p>
          <a:p>
            <a:pPr marL="742950" lvl="1" indent="-285750">
              <a:buFont typeface="Wingdings" panose="05000000000000000000" pitchFamily="2" charset="2"/>
              <a:buChar char="Ø"/>
            </a:pPr>
            <a:r>
              <a:rPr lang="en-US" sz="1600" dirty="0" smtClean="0"/>
              <a:t>1872 – 30 private dwellings, various stores and shops, a church, </a:t>
            </a:r>
          </a:p>
          <a:p>
            <a:pPr lvl="1"/>
            <a:r>
              <a:rPr lang="en-US" sz="1600" dirty="0" smtClean="0"/>
              <a:t>	Masonic Hall,  first rate jail and a fine Court House under 	construction (</a:t>
            </a:r>
            <a:r>
              <a:rPr lang="en-US" sz="1400" b="1" i="1" dirty="0" smtClean="0"/>
              <a:t>SWVA Enterprise, 4/27/1872</a:t>
            </a:r>
            <a:r>
              <a:rPr lang="en-US" sz="1600" dirty="0" smtClean="0"/>
              <a:t>)</a:t>
            </a:r>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endParaRPr lang="en-US" dirty="0"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5366" y="725487"/>
            <a:ext cx="4018610" cy="3291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Lst>
          </a:blip>
          <a:stretch>
            <a:fillRect/>
          </a:stretch>
        </p:blipFill>
        <p:spPr>
          <a:xfrm>
            <a:off x="6392091" y="3567845"/>
            <a:ext cx="4909154" cy="2651760"/>
          </a:xfrm>
          <a:prstGeom prst="rect">
            <a:avLst/>
          </a:prstGeom>
        </p:spPr>
      </p:pic>
    </p:spTree>
    <p:extLst>
      <p:ext uri="{BB962C8B-B14F-4D97-AF65-F5344CB8AC3E}">
        <p14:creationId xmlns:p14="http://schemas.microsoft.com/office/powerpoint/2010/main" val="37859257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892" y="-609867"/>
            <a:ext cx="10058400" cy="1450757"/>
          </a:xfrm>
        </p:spPr>
        <p:txBody>
          <a:bodyPr>
            <a:normAutofit/>
          </a:bodyPr>
          <a:lstStyle/>
          <a:p>
            <a:r>
              <a:rPr lang="en-US" sz="4400" b="1" i="1" dirty="0" smtClean="0"/>
              <a:t>Early Communities of Bland County - Ceres</a:t>
            </a:r>
            <a:endParaRPr lang="en-US" sz="4400" b="1" i="1"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49907" y="1434018"/>
            <a:ext cx="5719864" cy="4480560"/>
          </a:xfrm>
          <a:prstGeom prst="rect">
            <a:avLst/>
          </a:prstGeom>
        </p:spPr>
      </p:pic>
      <p:sp>
        <p:nvSpPr>
          <p:cNvPr id="4" name="TextBox 3"/>
          <p:cNvSpPr txBox="1"/>
          <p:nvPr/>
        </p:nvSpPr>
        <p:spPr>
          <a:xfrm>
            <a:off x="6033504" y="1131604"/>
            <a:ext cx="5671827" cy="3493264"/>
          </a:xfrm>
          <a:prstGeom prst="rect">
            <a:avLst/>
          </a:prstGeom>
          <a:noFill/>
        </p:spPr>
        <p:txBody>
          <a:bodyPr wrap="square" rtlCol="0">
            <a:spAutoFit/>
          </a:bodyPr>
          <a:lstStyle/>
          <a:p>
            <a:pPr marL="285750" indent="-285750">
              <a:buFont typeface="Wingdings" panose="05000000000000000000" pitchFamily="2" charset="2"/>
              <a:buChar char="Ø"/>
            </a:pPr>
            <a:r>
              <a:rPr lang="en-US" sz="1600" dirty="0" smtClean="0"/>
              <a:t>Probably the oldest community in Bland County – Church records indicate settlement as early as 1821 </a:t>
            </a:r>
          </a:p>
          <a:p>
            <a:endParaRPr lang="en-US" sz="1100" dirty="0"/>
          </a:p>
          <a:p>
            <a:pPr marL="285750" indent="-285750">
              <a:buFont typeface="Wingdings" panose="05000000000000000000" pitchFamily="2" charset="2"/>
              <a:buChar char="Ø"/>
            </a:pPr>
            <a:r>
              <a:rPr lang="en-US" sz="1600" dirty="0" smtClean="0"/>
              <a:t>First name for the community was Bear Garden</a:t>
            </a:r>
          </a:p>
          <a:p>
            <a:pPr marL="285750" indent="-285750">
              <a:buFont typeface="Wingdings" panose="05000000000000000000" pitchFamily="2" charset="2"/>
              <a:buChar char="Ø"/>
            </a:pPr>
            <a:endParaRPr lang="en-US" sz="700" dirty="0"/>
          </a:p>
          <a:p>
            <a:pPr marL="285750" indent="-285750">
              <a:buFont typeface="Wingdings" panose="05000000000000000000" pitchFamily="2" charset="2"/>
              <a:buChar char="Ø"/>
            </a:pPr>
            <a:r>
              <a:rPr lang="en-US" sz="1600" dirty="0" smtClean="0"/>
              <a:t>1880 – Capt. Henry Groseclose – father of Henry C. established a Post office and renamed the town, Ceres, after the goddess of grain and agriculture.</a:t>
            </a:r>
          </a:p>
          <a:p>
            <a:endParaRPr lang="en-US" sz="1200" dirty="0"/>
          </a:p>
          <a:p>
            <a:pPr marL="285750" indent="-285750">
              <a:buFont typeface="Wingdings" panose="05000000000000000000" pitchFamily="2" charset="2"/>
              <a:buChar char="Ø"/>
            </a:pPr>
            <a:r>
              <a:rPr lang="en-US" sz="1600" dirty="0" smtClean="0"/>
              <a:t>1870 – 1880 Sharon Springs, a Healing Resort at Effna</a:t>
            </a:r>
          </a:p>
          <a:p>
            <a:pPr marL="285750" indent="-285750">
              <a:buFont typeface="Wingdings" panose="05000000000000000000" pitchFamily="2" charset="2"/>
              <a:buChar char="Ø"/>
            </a:pPr>
            <a:endParaRPr lang="en-US" sz="1000" dirty="0"/>
          </a:p>
          <a:p>
            <a:pPr marL="285750" indent="-285750">
              <a:buFont typeface="Wingdings" panose="05000000000000000000" pitchFamily="2" charset="2"/>
              <a:buChar char="Ø"/>
            </a:pPr>
            <a:r>
              <a:rPr lang="en-US" sz="1600" dirty="0" smtClean="0"/>
              <a:t>1892 – 1901  Sharon College, a private school that included high school and college prep</a:t>
            </a:r>
          </a:p>
          <a:p>
            <a:endParaRPr lang="en-US" sz="1600" dirty="0"/>
          </a:p>
          <a:p>
            <a:endParaRPr lang="en-US" dirty="0"/>
          </a:p>
        </p:txBody>
      </p:sp>
      <p:pic>
        <p:nvPicPr>
          <p:cNvPr id="5" name="Picture 4"/>
          <p:cNvPicPr>
            <a:picLocks noChangeAspect="1"/>
          </p:cNvPicPr>
          <p:nvPr/>
        </p:nvPicPr>
        <p:blipFill>
          <a:blip r:embed="rId4"/>
          <a:stretch>
            <a:fillRect/>
          </a:stretch>
        </p:blipFill>
        <p:spPr>
          <a:xfrm>
            <a:off x="7077107" y="4067583"/>
            <a:ext cx="3088613" cy="2011680"/>
          </a:xfrm>
          <a:prstGeom prst="rect">
            <a:avLst/>
          </a:prstGeom>
        </p:spPr>
      </p:pic>
    </p:spTree>
    <p:extLst>
      <p:ext uri="{BB962C8B-B14F-4D97-AF65-F5344CB8AC3E}">
        <p14:creationId xmlns:p14="http://schemas.microsoft.com/office/powerpoint/2010/main" val="21860639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3559" y="-857229"/>
            <a:ext cx="11698941" cy="1449387"/>
          </a:xfrm>
        </p:spPr>
        <p:txBody>
          <a:bodyPr>
            <a:normAutofit/>
          </a:bodyPr>
          <a:lstStyle/>
          <a:p>
            <a:r>
              <a:rPr lang="en-US" sz="4000" b="1" i="1" dirty="0"/>
              <a:t>Early Communities of Bland County </a:t>
            </a:r>
            <a:r>
              <a:rPr lang="en-US" sz="4000" b="1" i="1" dirty="0" smtClean="0"/>
              <a:t>– Rocky Gap</a:t>
            </a:r>
            <a:endParaRPr lang="en-US" sz="4000" dirty="0"/>
          </a:p>
        </p:txBody>
      </p:sp>
      <p:pic>
        <p:nvPicPr>
          <p:cNvPr id="1026" name="Picture 2" descr="http://www.blandcountyhistoryarchives.org/Rocky%20Gap/Graphics/C-RG-0001-dave-conley-house.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4196" y="708920"/>
            <a:ext cx="5697400" cy="3291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7770055" y="721421"/>
            <a:ext cx="3656083" cy="4572000"/>
          </a:xfrm>
          <a:prstGeom prst="rect">
            <a:avLst/>
          </a:prstGeom>
        </p:spPr>
      </p:pic>
      <p:sp>
        <p:nvSpPr>
          <p:cNvPr id="4" name="TextBox 3"/>
          <p:cNvSpPr txBox="1"/>
          <p:nvPr/>
        </p:nvSpPr>
        <p:spPr>
          <a:xfrm>
            <a:off x="0" y="4000760"/>
            <a:ext cx="6874392" cy="2585323"/>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Named </a:t>
            </a:r>
            <a:r>
              <a:rPr lang="en-US" dirty="0"/>
              <a:t>for the </a:t>
            </a:r>
            <a:r>
              <a:rPr lang="en-US" dirty="0" smtClean="0"/>
              <a:t>rocks abundant </a:t>
            </a:r>
            <a:r>
              <a:rPr lang="en-US" dirty="0"/>
              <a:t>at its location in the gap of the mountain</a:t>
            </a:r>
          </a:p>
          <a:p>
            <a:pPr marL="285750" indent="-285750">
              <a:buFont typeface="Wingdings" panose="05000000000000000000" pitchFamily="2" charset="2"/>
              <a:buChar char="Ø"/>
            </a:pPr>
            <a:r>
              <a:rPr lang="en-US" dirty="0" smtClean="0"/>
              <a:t>Prescient words about Rocky Gap in 1912:  . . .”</a:t>
            </a:r>
            <a:r>
              <a:rPr lang="en-US" b="1" i="1" dirty="0" smtClean="0"/>
              <a:t>It is the only place in this neighborhood where it is possible to get through the mountains without having to climb over the tops of them or tunneling through and this natural advantage will make it a desirable place when the time comes for the development of Bland County.”</a:t>
            </a:r>
            <a:endParaRPr lang="en-US" b="1" i="1" dirty="0"/>
          </a:p>
          <a:p>
            <a:endParaRPr lang="en-US" dirty="0"/>
          </a:p>
        </p:txBody>
      </p:sp>
      <p:sp>
        <p:nvSpPr>
          <p:cNvPr id="5" name="TextBox 4"/>
          <p:cNvSpPr txBox="1"/>
          <p:nvPr/>
        </p:nvSpPr>
        <p:spPr>
          <a:xfrm>
            <a:off x="7608130" y="5369842"/>
            <a:ext cx="4269545" cy="830997"/>
          </a:xfrm>
          <a:prstGeom prst="rect">
            <a:avLst/>
          </a:prstGeom>
          <a:noFill/>
        </p:spPr>
        <p:txBody>
          <a:bodyPr wrap="square" rtlCol="0">
            <a:spAutoFit/>
          </a:bodyPr>
          <a:lstStyle/>
          <a:p>
            <a:r>
              <a:rPr lang="en-US" sz="1600" b="1" dirty="0" smtClean="0"/>
              <a:t>Article on paper when N &amp; W nearing completion of railroad from Narrows to Rocky Gap (1912)</a:t>
            </a:r>
            <a:endParaRPr lang="en-US" b="1" dirty="0"/>
          </a:p>
        </p:txBody>
      </p:sp>
    </p:spTree>
    <p:extLst>
      <p:ext uri="{BB962C8B-B14F-4D97-AF65-F5344CB8AC3E}">
        <p14:creationId xmlns:p14="http://schemas.microsoft.com/office/powerpoint/2010/main" val="12477533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744" y="242642"/>
            <a:ext cx="12038135" cy="1450757"/>
          </a:xfrm>
        </p:spPr>
        <p:txBody>
          <a:bodyPr>
            <a:normAutofit/>
          </a:bodyPr>
          <a:lstStyle/>
          <a:p>
            <a:r>
              <a:rPr lang="en-US" sz="4400" b="1" i="1" dirty="0"/>
              <a:t>Early Communities of Bland County - </a:t>
            </a:r>
            <a:r>
              <a:rPr lang="en-US" sz="4400" b="1" i="1" dirty="0" smtClean="0"/>
              <a:t>Mechanicsburg</a:t>
            </a:r>
            <a:endParaRPr lang="en-US" sz="4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6745" y="2053992"/>
            <a:ext cx="5550408" cy="3689604"/>
          </a:xfrm>
        </p:spPr>
      </p:pic>
      <p:sp>
        <p:nvSpPr>
          <p:cNvPr id="6" name="TextBox 5"/>
          <p:cNvSpPr txBox="1"/>
          <p:nvPr/>
        </p:nvSpPr>
        <p:spPr>
          <a:xfrm flipH="1">
            <a:off x="5991497" y="1519228"/>
            <a:ext cx="6043748" cy="5078313"/>
          </a:xfrm>
          <a:prstGeom prst="rect">
            <a:avLst/>
          </a:prstGeom>
          <a:noFill/>
        </p:spPr>
        <p:txBody>
          <a:bodyPr wrap="square" rtlCol="0">
            <a:spAutoFit/>
          </a:bodyPr>
          <a:lstStyle/>
          <a:p>
            <a:endParaRPr lang="en-US" dirty="0" smtClean="0"/>
          </a:p>
          <a:p>
            <a:r>
              <a:rPr lang="en-US" dirty="0" smtClean="0"/>
              <a:t>Mechanicsburg was laid off in lots in 1832 long before Bland County was formed</a:t>
            </a:r>
          </a:p>
          <a:p>
            <a:endParaRPr lang="en-US" dirty="0"/>
          </a:p>
          <a:p>
            <a:r>
              <a:rPr lang="en-US" dirty="0" smtClean="0"/>
              <a:t>Walkers Creek/Holston Turnpike went right through the middle of town</a:t>
            </a:r>
          </a:p>
          <a:p>
            <a:endParaRPr lang="en-US" dirty="0"/>
          </a:p>
          <a:p>
            <a:r>
              <a:rPr lang="en-US" dirty="0" smtClean="0"/>
              <a:t>Named using the old definition of a “mechanic” = </a:t>
            </a:r>
            <a:r>
              <a:rPr lang="en-US" b="1" i="1" dirty="0"/>
              <a:t>one who is employed in manual labor, one who works mechanically, a handicraft worker, an </a:t>
            </a:r>
            <a:r>
              <a:rPr lang="en-US" b="1" i="1" dirty="0" smtClean="0"/>
              <a:t>artisan</a:t>
            </a:r>
          </a:p>
          <a:p>
            <a:endParaRPr lang="en-US" b="1" i="1" dirty="0"/>
          </a:p>
          <a:p>
            <a:r>
              <a:rPr lang="en-US" dirty="0" smtClean="0"/>
              <a:t>Hotel, harness shop, feed store, general store, millinery shop, jewelry store, bank to serve travelers and Mechanicsburg populace.</a:t>
            </a:r>
          </a:p>
          <a:p>
            <a:endParaRPr lang="en-US" dirty="0"/>
          </a:p>
          <a:p>
            <a:r>
              <a:rPr lang="en-US" dirty="0" smtClean="0"/>
              <a:t>After roads improved </a:t>
            </a:r>
            <a:r>
              <a:rPr lang="en-US" dirty="0"/>
              <a:t>Mechanicsburg </a:t>
            </a:r>
            <a:r>
              <a:rPr lang="en-US" dirty="0" smtClean="0"/>
              <a:t>population decreased </a:t>
            </a:r>
            <a:r>
              <a:rPr lang="en-US" dirty="0"/>
              <a:t>from a high of about 150 To 81 </a:t>
            </a:r>
            <a:r>
              <a:rPr lang="en-US" dirty="0" smtClean="0"/>
              <a:t>between 1920-2020</a:t>
            </a:r>
            <a:endParaRPr lang="en-US" dirty="0"/>
          </a:p>
          <a:p>
            <a:endParaRPr lang="en-US" dirty="0"/>
          </a:p>
        </p:txBody>
      </p:sp>
    </p:spTree>
    <p:extLst>
      <p:ext uri="{BB962C8B-B14F-4D97-AF65-F5344CB8AC3E}">
        <p14:creationId xmlns:p14="http://schemas.microsoft.com/office/powerpoint/2010/main" val="28912857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902" y="1428340"/>
            <a:ext cx="4114800" cy="4114800"/>
          </a:xfrm>
          <a:prstGeom prst="rect">
            <a:avLst/>
          </a:prstGeom>
        </p:spPr>
      </p:pic>
      <p:sp>
        <p:nvSpPr>
          <p:cNvPr id="3" name="TextBox 2"/>
          <p:cNvSpPr txBox="1"/>
          <p:nvPr/>
        </p:nvSpPr>
        <p:spPr>
          <a:xfrm>
            <a:off x="684902" y="5714264"/>
            <a:ext cx="4069977" cy="523220"/>
          </a:xfrm>
          <a:prstGeom prst="rect">
            <a:avLst/>
          </a:prstGeom>
          <a:noFill/>
        </p:spPr>
        <p:txBody>
          <a:bodyPr wrap="square" rtlCol="0">
            <a:spAutoFit/>
          </a:bodyPr>
          <a:lstStyle/>
          <a:p>
            <a:pPr algn="ctr"/>
            <a:r>
              <a:rPr lang="en-US" sz="1400" b="1" i="1" dirty="0" smtClean="0"/>
              <a:t>First School – Point Pleasant Academy – GW Penley</a:t>
            </a:r>
          </a:p>
          <a:p>
            <a:pPr algn="ctr"/>
            <a:r>
              <a:rPr lang="en-US" sz="1400" b="1" i="1" dirty="0" smtClean="0"/>
              <a:t> (Brenda Havens photo)</a:t>
            </a:r>
            <a:endParaRPr lang="en-US" sz="1400" b="1" i="1"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294109" y="1599053"/>
            <a:ext cx="5435661" cy="3383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538035" y="5219975"/>
            <a:ext cx="3325654" cy="584775"/>
          </a:xfrm>
          <a:prstGeom prst="rect">
            <a:avLst/>
          </a:prstGeom>
          <a:noFill/>
        </p:spPr>
        <p:txBody>
          <a:bodyPr wrap="none" rtlCol="0">
            <a:spAutoFit/>
          </a:bodyPr>
          <a:lstStyle/>
          <a:p>
            <a:pPr algn="ctr"/>
            <a:r>
              <a:rPr lang="en-US" sz="1400" b="1" i="1" dirty="0" smtClean="0"/>
              <a:t>Rev. G. W. Penley’s School circa 1888-1890</a:t>
            </a:r>
          </a:p>
          <a:p>
            <a:pPr algn="ctr"/>
            <a:r>
              <a:rPr lang="en-US" sz="1400" b="1" i="1" dirty="0" smtClean="0"/>
              <a:t>Point Pleasant Academ</a:t>
            </a:r>
            <a:r>
              <a:rPr lang="en-US" dirty="0" smtClean="0"/>
              <a:t>y</a:t>
            </a:r>
            <a:endParaRPr lang="en-US" dirty="0"/>
          </a:p>
        </p:txBody>
      </p:sp>
      <p:sp>
        <p:nvSpPr>
          <p:cNvPr id="6" name="Title 5"/>
          <p:cNvSpPr>
            <a:spLocks noGrp="1"/>
          </p:cNvSpPr>
          <p:nvPr>
            <p:ph type="title"/>
          </p:nvPr>
        </p:nvSpPr>
        <p:spPr>
          <a:xfrm>
            <a:off x="923364" y="-290758"/>
            <a:ext cx="10963835" cy="1450757"/>
          </a:xfrm>
        </p:spPr>
        <p:txBody>
          <a:bodyPr>
            <a:normAutofit/>
          </a:bodyPr>
          <a:lstStyle/>
          <a:p>
            <a:pPr algn="ctr"/>
            <a:r>
              <a:rPr lang="en-US" sz="2800" b="1" u="sng" dirty="0" smtClean="0"/>
              <a:t>Notable Firsts: First School After the Founding of  Bland County</a:t>
            </a:r>
            <a:br>
              <a:rPr lang="en-US" sz="2800" b="1" u="sng" dirty="0" smtClean="0"/>
            </a:br>
            <a:r>
              <a:rPr lang="en-US" sz="2800" b="1" dirty="0" smtClean="0"/>
              <a:t> Point Pleasant Academy - 1866</a:t>
            </a:r>
            <a:endParaRPr lang="en-US" sz="2800" b="1" dirty="0"/>
          </a:p>
        </p:txBody>
      </p:sp>
    </p:spTree>
    <p:extLst>
      <p:ext uri="{BB962C8B-B14F-4D97-AF65-F5344CB8AC3E}">
        <p14:creationId xmlns:p14="http://schemas.microsoft.com/office/powerpoint/2010/main" val="298257066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33600" y="-566738"/>
            <a:ext cx="10058400" cy="1450976"/>
          </a:xfrm>
        </p:spPr>
        <p:txBody>
          <a:bodyPr/>
          <a:lstStyle/>
          <a:p>
            <a:r>
              <a:rPr lang="en-US" dirty="0" smtClean="0"/>
              <a:t>Education in Bland County</a:t>
            </a:r>
            <a:endParaRPr lang="en-US" dirty="0"/>
          </a:p>
        </p:txBody>
      </p:sp>
      <p:sp>
        <p:nvSpPr>
          <p:cNvPr id="3" name="TextBox 2"/>
          <p:cNvSpPr txBox="1"/>
          <p:nvPr/>
        </p:nvSpPr>
        <p:spPr>
          <a:xfrm>
            <a:off x="2282783" y="1229035"/>
            <a:ext cx="8568097" cy="1200329"/>
          </a:xfrm>
          <a:prstGeom prst="rect">
            <a:avLst/>
          </a:prstGeom>
          <a:noFill/>
        </p:spPr>
        <p:txBody>
          <a:bodyPr wrap="square" rtlCol="0">
            <a:spAutoFit/>
          </a:bodyPr>
          <a:lstStyle/>
          <a:p>
            <a:r>
              <a:rPr lang="en-US" dirty="0" smtClean="0"/>
              <a:t>Pre-1861 – 1870 – Most schools were subscription schools</a:t>
            </a:r>
          </a:p>
          <a:p>
            <a:r>
              <a:rPr lang="en-US" dirty="0" smtClean="0"/>
              <a:t>1870 – VA made public schools mandatory</a:t>
            </a:r>
          </a:p>
          <a:p>
            <a:r>
              <a:rPr lang="en-US" dirty="0" smtClean="0"/>
              <a:t>1871 – 17 schools with an enrollment of 704 schools</a:t>
            </a:r>
          </a:p>
          <a:p>
            <a:r>
              <a:rPr lang="en-US" dirty="0" smtClean="0"/>
              <a:t>1922 – School Board for counties with rep in each magisterial district</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298201840"/>
              </p:ext>
            </p:extLst>
          </p:nvPr>
        </p:nvGraphicFramePr>
        <p:xfrm>
          <a:off x="993915" y="2835849"/>
          <a:ext cx="4500056" cy="2865120"/>
        </p:xfrm>
        <a:graphic>
          <a:graphicData uri="http://schemas.openxmlformats.org/drawingml/2006/table">
            <a:tbl>
              <a:tblPr firstRow="1" bandRow="1">
                <a:tableStyleId>{5C22544A-7EE6-4342-B048-85BDC9FD1C3A}</a:tableStyleId>
              </a:tblPr>
              <a:tblGrid>
                <a:gridCol w="698818">
                  <a:extLst>
                    <a:ext uri="{9D8B030D-6E8A-4147-A177-3AD203B41FA5}">
                      <a16:colId xmlns:a16="http://schemas.microsoft.com/office/drawing/2014/main" val="1232025688"/>
                    </a:ext>
                  </a:extLst>
                </a:gridCol>
                <a:gridCol w="1198880">
                  <a:extLst>
                    <a:ext uri="{9D8B030D-6E8A-4147-A177-3AD203B41FA5}">
                      <a16:colId xmlns:a16="http://schemas.microsoft.com/office/drawing/2014/main" val="2562156995"/>
                    </a:ext>
                  </a:extLst>
                </a:gridCol>
                <a:gridCol w="1299020">
                  <a:extLst>
                    <a:ext uri="{9D8B030D-6E8A-4147-A177-3AD203B41FA5}">
                      <a16:colId xmlns:a16="http://schemas.microsoft.com/office/drawing/2014/main" val="3738303312"/>
                    </a:ext>
                  </a:extLst>
                </a:gridCol>
                <a:gridCol w="1303338">
                  <a:extLst>
                    <a:ext uri="{9D8B030D-6E8A-4147-A177-3AD203B41FA5}">
                      <a16:colId xmlns:a16="http://schemas.microsoft.com/office/drawing/2014/main" val="3529253911"/>
                    </a:ext>
                  </a:extLst>
                </a:gridCol>
              </a:tblGrid>
              <a:tr h="370840">
                <a:tc>
                  <a:txBody>
                    <a:bodyPr/>
                    <a:lstStyle/>
                    <a:p>
                      <a:r>
                        <a:rPr lang="en-US" dirty="0" smtClean="0"/>
                        <a:t>Year</a:t>
                      </a:r>
                      <a:endParaRPr lang="en-US" dirty="0"/>
                    </a:p>
                  </a:txBody>
                  <a:tcPr/>
                </a:tc>
                <a:tc>
                  <a:txBody>
                    <a:bodyPr/>
                    <a:lstStyle/>
                    <a:p>
                      <a:r>
                        <a:rPr lang="en-US" dirty="0" smtClean="0"/>
                        <a:t>Number </a:t>
                      </a:r>
                    </a:p>
                    <a:p>
                      <a:r>
                        <a:rPr lang="en-US" dirty="0" smtClean="0"/>
                        <a:t>of Schools</a:t>
                      </a:r>
                      <a:endParaRPr lang="en-US" dirty="0"/>
                    </a:p>
                  </a:txBody>
                  <a:tcPr/>
                </a:tc>
                <a:tc>
                  <a:txBody>
                    <a:bodyPr/>
                    <a:lstStyle/>
                    <a:p>
                      <a:r>
                        <a:rPr lang="en-US" dirty="0" smtClean="0"/>
                        <a:t>Number </a:t>
                      </a:r>
                    </a:p>
                    <a:p>
                      <a:r>
                        <a:rPr lang="en-US" dirty="0" smtClean="0"/>
                        <a:t>of students</a:t>
                      </a:r>
                      <a:endParaRPr lang="en-US" dirty="0"/>
                    </a:p>
                  </a:txBody>
                  <a:tcPr/>
                </a:tc>
                <a:tc>
                  <a:txBody>
                    <a:bodyPr/>
                    <a:lstStyle/>
                    <a:p>
                      <a:r>
                        <a:rPr lang="en-US" dirty="0" smtClean="0"/>
                        <a:t>Number </a:t>
                      </a:r>
                    </a:p>
                    <a:p>
                      <a:r>
                        <a:rPr lang="en-US" dirty="0" smtClean="0"/>
                        <a:t>of Teachers</a:t>
                      </a:r>
                      <a:endParaRPr lang="en-US" dirty="0"/>
                    </a:p>
                  </a:txBody>
                  <a:tcPr/>
                </a:tc>
                <a:extLst>
                  <a:ext uri="{0D108BD9-81ED-4DB2-BD59-A6C34878D82A}">
                    <a16:rowId xmlns:a16="http://schemas.microsoft.com/office/drawing/2014/main" val="2265452174"/>
                  </a:ext>
                </a:extLst>
              </a:tr>
              <a:tr h="370840">
                <a:tc>
                  <a:txBody>
                    <a:bodyPr/>
                    <a:lstStyle/>
                    <a:p>
                      <a:r>
                        <a:rPr lang="en-US" dirty="0" smtClean="0"/>
                        <a:t>1872</a:t>
                      </a:r>
                      <a:endParaRPr lang="en-US" dirty="0"/>
                    </a:p>
                  </a:txBody>
                  <a:tcPr/>
                </a:tc>
                <a:tc>
                  <a:txBody>
                    <a:bodyPr/>
                    <a:lstStyle/>
                    <a:p>
                      <a:r>
                        <a:rPr lang="en-US" dirty="0" smtClean="0"/>
                        <a:t>29</a:t>
                      </a:r>
                      <a:endParaRPr lang="en-US" dirty="0"/>
                    </a:p>
                  </a:txBody>
                  <a:tcPr/>
                </a:tc>
                <a:tc>
                  <a:txBody>
                    <a:bodyPr/>
                    <a:lstStyle/>
                    <a:p>
                      <a:r>
                        <a:rPr lang="en-US" dirty="0" smtClean="0"/>
                        <a:t>1235</a:t>
                      </a:r>
                      <a:endParaRPr lang="en-US" dirty="0"/>
                    </a:p>
                  </a:txBody>
                  <a:tcPr/>
                </a:tc>
                <a:tc>
                  <a:txBody>
                    <a:bodyPr/>
                    <a:lstStyle/>
                    <a:p>
                      <a:endParaRPr lang="en-US" dirty="0"/>
                    </a:p>
                  </a:txBody>
                  <a:tcPr/>
                </a:tc>
                <a:extLst>
                  <a:ext uri="{0D108BD9-81ED-4DB2-BD59-A6C34878D82A}">
                    <a16:rowId xmlns:a16="http://schemas.microsoft.com/office/drawing/2014/main" val="2870700689"/>
                  </a:ext>
                </a:extLst>
              </a:tr>
              <a:tr h="370840">
                <a:tc>
                  <a:txBody>
                    <a:bodyPr/>
                    <a:lstStyle/>
                    <a:p>
                      <a:r>
                        <a:rPr lang="en-US" dirty="0" smtClean="0"/>
                        <a:t>1922</a:t>
                      </a:r>
                      <a:endParaRPr lang="en-US" dirty="0"/>
                    </a:p>
                  </a:txBody>
                  <a:tcPr/>
                </a:tc>
                <a:tc>
                  <a:txBody>
                    <a:bodyPr/>
                    <a:lstStyle/>
                    <a:p>
                      <a:r>
                        <a:rPr lang="en-US" dirty="0" smtClean="0"/>
                        <a:t>30</a:t>
                      </a:r>
                      <a:endParaRPr lang="en-US" dirty="0"/>
                    </a:p>
                  </a:txBody>
                  <a:tcPr/>
                </a:tc>
                <a:tc>
                  <a:txBody>
                    <a:bodyPr/>
                    <a:lstStyle/>
                    <a:p>
                      <a:r>
                        <a:rPr lang="en-US" dirty="0" smtClean="0"/>
                        <a:t>1417</a:t>
                      </a:r>
                      <a:endParaRPr lang="en-US" dirty="0"/>
                    </a:p>
                  </a:txBody>
                  <a:tcPr/>
                </a:tc>
                <a:tc>
                  <a:txBody>
                    <a:bodyPr/>
                    <a:lstStyle/>
                    <a:p>
                      <a:r>
                        <a:rPr lang="en-US" dirty="0" smtClean="0"/>
                        <a:t>   47</a:t>
                      </a:r>
                      <a:endParaRPr lang="en-US" dirty="0"/>
                    </a:p>
                  </a:txBody>
                  <a:tcPr/>
                </a:tc>
                <a:extLst>
                  <a:ext uri="{0D108BD9-81ED-4DB2-BD59-A6C34878D82A}">
                    <a16:rowId xmlns:a16="http://schemas.microsoft.com/office/drawing/2014/main" val="3569392711"/>
                  </a:ext>
                </a:extLst>
              </a:tr>
              <a:tr h="370840">
                <a:tc>
                  <a:txBody>
                    <a:bodyPr/>
                    <a:lstStyle/>
                    <a:p>
                      <a:r>
                        <a:rPr lang="en-US" dirty="0" smtClean="0"/>
                        <a:t>1930</a:t>
                      </a:r>
                      <a:endParaRPr lang="en-US" dirty="0"/>
                    </a:p>
                  </a:txBody>
                  <a:tcPr/>
                </a:tc>
                <a:tc>
                  <a:txBody>
                    <a:bodyPr/>
                    <a:lstStyle/>
                    <a:p>
                      <a:r>
                        <a:rPr lang="en-US" dirty="0" smtClean="0"/>
                        <a:t>30</a:t>
                      </a:r>
                      <a:endParaRPr lang="en-US" dirty="0"/>
                    </a:p>
                  </a:txBody>
                  <a:tcPr/>
                </a:tc>
                <a:tc>
                  <a:txBody>
                    <a:bodyPr/>
                    <a:lstStyle/>
                    <a:p>
                      <a:r>
                        <a:rPr lang="en-US" dirty="0" smtClean="0"/>
                        <a:t>1502</a:t>
                      </a:r>
                      <a:endParaRPr lang="en-US" dirty="0"/>
                    </a:p>
                  </a:txBody>
                  <a:tcPr/>
                </a:tc>
                <a:tc>
                  <a:txBody>
                    <a:bodyPr/>
                    <a:lstStyle/>
                    <a:p>
                      <a:r>
                        <a:rPr lang="en-US" dirty="0" smtClean="0"/>
                        <a:t>   53</a:t>
                      </a:r>
                      <a:endParaRPr lang="en-US" dirty="0"/>
                    </a:p>
                  </a:txBody>
                  <a:tcPr/>
                </a:tc>
                <a:extLst>
                  <a:ext uri="{0D108BD9-81ED-4DB2-BD59-A6C34878D82A}">
                    <a16:rowId xmlns:a16="http://schemas.microsoft.com/office/drawing/2014/main" val="2418174687"/>
                  </a:ext>
                </a:extLst>
              </a:tr>
              <a:tr h="370840">
                <a:tc>
                  <a:txBody>
                    <a:bodyPr/>
                    <a:lstStyle/>
                    <a:p>
                      <a:r>
                        <a:rPr lang="en-US" dirty="0" smtClean="0"/>
                        <a:t>1950</a:t>
                      </a:r>
                      <a:endParaRPr lang="en-US" dirty="0"/>
                    </a:p>
                  </a:txBody>
                  <a:tcPr/>
                </a:tc>
                <a:tc>
                  <a:txBody>
                    <a:bodyPr/>
                    <a:lstStyle/>
                    <a:p>
                      <a:r>
                        <a:rPr lang="en-US" dirty="0" smtClean="0"/>
                        <a:t>9</a:t>
                      </a:r>
                      <a:endParaRPr lang="en-US" dirty="0"/>
                    </a:p>
                  </a:txBody>
                  <a:tcPr/>
                </a:tc>
                <a:tc>
                  <a:txBody>
                    <a:bodyPr/>
                    <a:lstStyle/>
                    <a:p>
                      <a:r>
                        <a:rPr lang="en-US" dirty="0" smtClean="0"/>
                        <a:t>1445</a:t>
                      </a:r>
                      <a:endParaRPr lang="en-US" dirty="0"/>
                    </a:p>
                  </a:txBody>
                  <a:tcPr/>
                </a:tc>
                <a:tc>
                  <a:txBody>
                    <a:bodyPr/>
                    <a:lstStyle/>
                    <a:p>
                      <a:endParaRPr lang="en-US" dirty="0"/>
                    </a:p>
                  </a:txBody>
                  <a:tcPr/>
                </a:tc>
                <a:extLst>
                  <a:ext uri="{0D108BD9-81ED-4DB2-BD59-A6C34878D82A}">
                    <a16:rowId xmlns:a16="http://schemas.microsoft.com/office/drawing/2014/main" val="1043857965"/>
                  </a:ext>
                </a:extLst>
              </a:tr>
              <a:tr h="370840">
                <a:tc>
                  <a:txBody>
                    <a:bodyPr/>
                    <a:lstStyle/>
                    <a:p>
                      <a:r>
                        <a:rPr lang="en-US" dirty="0" smtClean="0"/>
                        <a:t>1960</a:t>
                      </a:r>
                      <a:endParaRPr lang="en-US" dirty="0"/>
                    </a:p>
                  </a:txBody>
                  <a:tcPr/>
                </a:tc>
                <a:tc>
                  <a:txBody>
                    <a:bodyPr/>
                    <a:lstStyle/>
                    <a:p>
                      <a:r>
                        <a:rPr lang="en-US" dirty="0" smtClean="0"/>
                        <a:t>7</a:t>
                      </a:r>
                      <a:endParaRPr lang="en-US" dirty="0"/>
                    </a:p>
                  </a:txBody>
                  <a:tcPr/>
                </a:tc>
                <a:tc>
                  <a:txBody>
                    <a:bodyPr/>
                    <a:lstStyle/>
                    <a:p>
                      <a:r>
                        <a:rPr lang="en-US" dirty="0" smtClean="0"/>
                        <a:t>1362</a:t>
                      </a:r>
                      <a:endParaRPr lang="en-US" dirty="0"/>
                    </a:p>
                  </a:txBody>
                  <a:tcPr/>
                </a:tc>
                <a:tc>
                  <a:txBody>
                    <a:bodyPr/>
                    <a:lstStyle/>
                    <a:p>
                      <a:r>
                        <a:rPr lang="en-US" dirty="0" smtClean="0"/>
                        <a:t>   53</a:t>
                      </a:r>
                      <a:endParaRPr lang="en-US" dirty="0"/>
                    </a:p>
                  </a:txBody>
                  <a:tcPr/>
                </a:tc>
                <a:extLst>
                  <a:ext uri="{0D108BD9-81ED-4DB2-BD59-A6C34878D82A}">
                    <a16:rowId xmlns:a16="http://schemas.microsoft.com/office/drawing/2014/main" val="432152732"/>
                  </a:ext>
                </a:extLst>
              </a:tr>
              <a:tr h="370840">
                <a:tc>
                  <a:txBody>
                    <a:bodyPr/>
                    <a:lstStyle/>
                    <a:p>
                      <a:r>
                        <a:rPr lang="en-US" dirty="0" smtClean="0"/>
                        <a:t>2023</a:t>
                      </a:r>
                      <a:endParaRPr lang="en-US" dirty="0"/>
                    </a:p>
                  </a:txBody>
                  <a:tcPr/>
                </a:tc>
                <a:tc>
                  <a:txBody>
                    <a:bodyPr/>
                    <a:lstStyle/>
                    <a:p>
                      <a:r>
                        <a:rPr lang="en-US" dirty="0" smtClean="0"/>
                        <a:t>2</a:t>
                      </a:r>
                      <a:endParaRPr lang="en-US" dirty="0"/>
                    </a:p>
                  </a:txBody>
                  <a:tcPr/>
                </a:tc>
                <a:tc>
                  <a:txBody>
                    <a:bodyPr/>
                    <a:lstStyle/>
                    <a:p>
                      <a:r>
                        <a:rPr lang="en-US" dirty="0" smtClean="0"/>
                        <a:t>719</a:t>
                      </a:r>
                      <a:endParaRPr lang="en-US" dirty="0"/>
                    </a:p>
                  </a:txBody>
                  <a:tcPr/>
                </a:tc>
                <a:tc>
                  <a:txBody>
                    <a:bodyPr/>
                    <a:lstStyle/>
                    <a:p>
                      <a:r>
                        <a:rPr lang="en-US" dirty="0" smtClean="0"/>
                        <a:t>104</a:t>
                      </a:r>
                      <a:endParaRPr lang="en-US" dirty="0"/>
                    </a:p>
                  </a:txBody>
                  <a:tcPr/>
                </a:tc>
                <a:extLst>
                  <a:ext uri="{0D108BD9-81ED-4DB2-BD59-A6C34878D82A}">
                    <a16:rowId xmlns:a16="http://schemas.microsoft.com/office/drawing/2014/main" val="254635255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607183273"/>
              </p:ext>
            </p:extLst>
          </p:nvPr>
        </p:nvGraphicFramePr>
        <p:xfrm>
          <a:off x="6284942" y="2774162"/>
          <a:ext cx="5110133" cy="3240316"/>
        </p:xfrm>
        <a:graphic>
          <a:graphicData uri="http://schemas.openxmlformats.org/drawingml/2006/table">
            <a:tbl>
              <a:tblPr firstRow="1" bandRow="1">
                <a:tableStyleId>{5C22544A-7EE6-4342-B048-85BDC9FD1C3A}</a:tableStyleId>
              </a:tblPr>
              <a:tblGrid>
                <a:gridCol w="2226056">
                  <a:extLst>
                    <a:ext uri="{9D8B030D-6E8A-4147-A177-3AD203B41FA5}">
                      <a16:colId xmlns:a16="http://schemas.microsoft.com/office/drawing/2014/main" val="4262210464"/>
                    </a:ext>
                  </a:extLst>
                </a:gridCol>
                <a:gridCol w="1137730">
                  <a:extLst>
                    <a:ext uri="{9D8B030D-6E8A-4147-A177-3AD203B41FA5}">
                      <a16:colId xmlns:a16="http://schemas.microsoft.com/office/drawing/2014/main" val="3920503568"/>
                    </a:ext>
                  </a:extLst>
                </a:gridCol>
                <a:gridCol w="1746347">
                  <a:extLst>
                    <a:ext uri="{9D8B030D-6E8A-4147-A177-3AD203B41FA5}">
                      <a16:colId xmlns:a16="http://schemas.microsoft.com/office/drawing/2014/main" val="1294612721"/>
                    </a:ext>
                  </a:extLst>
                </a:gridCol>
              </a:tblGrid>
              <a:tr h="508242">
                <a:tc>
                  <a:txBody>
                    <a:bodyPr/>
                    <a:lstStyle/>
                    <a:p>
                      <a:r>
                        <a:rPr lang="en-US" dirty="0" smtClean="0"/>
                        <a:t>School</a:t>
                      </a:r>
                      <a:endParaRPr lang="en-US" dirty="0"/>
                    </a:p>
                  </a:txBody>
                  <a:tcPr/>
                </a:tc>
                <a:tc>
                  <a:txBody>
                    <a:bodyPr/>
                    <a:lstStyle/>
                    <a:p>
                      <a:r>
                        <a:rPr lang="en-US" dirty="0" smtClean="0"/>
                        <a:t>Year Built</a:t>
                      </a:r>
                      <a:endParaRPr lang="en-US" dirty="0"/>
                    </a:p>
                  </a:txBody>
                  <a:tcPr/>
                </a:tc>
                <a:tc>
                  <a:txBody>
                    <a:bodyPr/>
                    <a:lstStyle/>
                    <a:p>
                      <a:r>
                        <a:rPr lang="en-US" dirty="0" smtClean="0"/>
                        <a:t>Cost</a:t>
                      </a:r>
                      <a:endParaRPr lang="en-US" dirty="0"/>
                    </a:p>
                  </a:txBody>
                  <a:tcPr/>
                </a:tc>
                <a:extLst>
                  <a:ext uri="{0D108BD9-81ED-4DB2-BD59-A6C34878D82A}">
                    <a16:rowId xmlns:a16="http://schemas.microsoft.com/office/drawing/2014/main" val="2447873363"/>
                  </a:ext>
                </a:extLst>
              </a:tr>
              <a:tr h="0">
                <a:tc>
                  <a:txBody>
                    <a:bodyPr/>
                    <a:lstStyle/>
                    <a:p>
                      <a:r>
                        <a:rPr lang="en-US" dirty="0" smtClean="0"/>
                        <a:t>Mechanicsburg Elem.</a:t>
                      </a:r>
                      <a:endParaRPr lang="en-US" dirty="0"/>
                    </a:p>
                  </a:txBody>
                  <a:tcPr/>
                </a:tc>
                <a:tc>
                  <a:txBody>
                    <a:bodyPr/>
                    <a:lstStyle/>
                    <a:p>
                      <a:r>
                        <a:rPr lang="en-US" dirty="0" smtClean="0"/>
                        <a:t>1909</a:t>
                      </a:r>
                      <a:endParaRPr lang="en-US" dirty="0"/>
                    </a:p>
                  </a:txBody>
                  <a:tcPr/>
                </a:tc>
                <a:tc>
                  <a:txBody>
                    <a:bodyPr/>
                    <a:lstStyle/>
                    <a:p>
                      <a:r>
                        <a:rPr lang="en-US" dirty="0" smtClean="0"/>
                        <a:t>$1,500</a:t>
                      </a:r>
                      <a:endParaRPr lang="en-US" dirty="0"/>
                    </a:p>
                  </a:txBody>
                  <a:tcPr/>
                </a:tc>
                <a:extLst>
                  <a:ext uri="{0D108BD9-81ED-4DB2-BD59-A6C34878D82A}">
                    <a16:rowId xmlns:a16="http://schemas.microsoft.com/office/drawing/2014/main" val="15847085"/>
                  </a:ext>
                </a:extLst>
              </a:tr>
              <a:tr h="370840">
                <a:tc>
                  <a:txBody>
                    <a:bodyPr/>
                    <a:lstStyle/>
                    <a:p>
                      <a:r>
                        <a:rPr lang="en-US" dirty="0" smtClean="0"/>
                        <a:t>Bland High</a:t>
                      </a:r>
                      <a:endParaRPr lang="en-US" dirty="0"/>
                    </a:p>
                  </a:txBody>
                  <a:tcPr/>
                </a:tc>
                <a:tc>
                  <a:txBody>
                    <a:bodyPr/>
                    <a:lstStyle/>
                    <a:p>
                      <a:r>
                        <a:rPr lang="en-US" dirty="0" smtClean="0"/>
                        <a:t>1917</a:t>
                      </a:r>
                      <a:endParaRPr lang="en-US" dirty="0"/>
                    </a:p>
                  </a:txBody>
                  <a:tcPr/>
                </a:tc>
                <a:tc>
                  <a:txBody>
                    <a:bodyPr/>
                    <a:lstStyle/>
                    <a:p>
                      <a:r>
                        <a:rPr lang="en-US" dirty="0" smtClean="0"/>
                        <a:t>$9,600</a:t>
                      </a:r>
                      <a:endParaRPr lang="en-US" dirty="0"/>
                    </a:p>
                  </a:txBody>
                  <a:tcPr/>
                </a:tc>
                <a:extLst>
                  <a:ext uri="{0D108BD9-81ED-4DB2-BD59-A6C34878D82A}">
                    <a16:rowId xmlns:a16="http://schemas.microsoft.com/office/drawing/2014/main" val="816645342"/>
                  </a:ext>
                </a:extLst>
              </a:tr>
              <a:tr h="370840">
                <a:tc>
                  <a:txBody>
                    <a:bodyPr/>
                    <a:lstStyle/>
                    <a:p>
                      <a:r>
                        <a:rPr lang="en-US" dirty="0" err="1" smtClean="0"/>
                        <a:t>Hollybrook</a:t>
                      </a:r>
                      <a:r>
                        <a:rPr lang="en-US" dirty="0" smtClean="0"/>
                        <a:t> High</a:t>
                      </a:r>
                      <a:endParaRPr lang="en-US" dirty="0"/>
                    </a:p>
                  </a:txBody>
                  <a:tcPr/>
                </a:tc>
                <a:tc>
                  <a:txBody>
                    <a:bodyPr/>
                    <a:lstStyle/>
                    <a:p>
                      <a:r>
                        <a:rPr lang="en-US" dirty="0" smtClean="0"/>
                        <a:t>1927</a:t>
                      </a:r>
                      <a:endParaRPr lang="en-US" dirty="0"/>
                    </a:p>
                  </a:txBody>
                  <a:tcPr/>
                </a:tc>
                <a:tc>
                  <a:txBody>
                    <a:bodyPr/>
                    <a:lstStyle/>
                    <a:p>
                      <a:r>
                        <a:rPr lang="en-US" dirty="0" smtClean="0"/>
                        <a:t>$4,000</a:t>
                      </a:r>
                      <a:endParaRPr lang="en-US" dirty="0"/>
                    </a:p>
                  </a:txBody>
                  <a:tcPr/>
                </a:tc>
                <a:extLst>
                  <a:ext uri="{0D108BD9-81ED-4DB2-BD59-A6C34878D82A}">
                    <a16:rowId xmlns:a16="http://schemas.microsoft.com/office/drawing/2014/main" val="347773277"/>
                  </a:ext>
                </a:extLst>
              </a:tr>
              <a:tr h="441477">
                <a:tc>
                  <a:txBody>
                    <a:bodyPr/>
                    <a:lstStyle/>
                    <a:p>
                      <a:r>
                        <a:rPr lang="en-US" dirty="0" smtClean="0"/>
                        <a:t>Rocky Gap High</a:t>
                      </a:r>
                      <a:endParaRPr lang="en-US" dirty="0"/>
                    </a:p>
                  </a:txBody>
                  <a:tcPr/>
                </a:tc>
                <a:tc>
                  <a:txBody>
                    <a:bodyPr/>
                    <a:lstStyle/>
                    <a:p>
                      <a:r>
                        <a:rPr lang="en-US" dirty="0" smtClean="0"/>
                        <a:t>1931</a:t>
                      </a:r>
                      <a:endParaRPr lang="en-US" dirty="0"/>
                    </a:p>
                  </a:txBody>
                  <a:tcPr/>
                </a:tc>
                <a:tc>
                  <a:txBody>
                    <a:bodyPr/>
                    <a:lstStyle/>
                    <a:p>
                      <a:r>
                        <a:rPr lang="en-US" dirty="0" smtClean="0"/>
                        <a:t>$7,000</a:t>
                      </a:r>
                      <a:endParaRPr lang="en-US" dirty="0"/>
                    </a:p>
                  </a:txBody>
                  <a:tcPr/>
                </a:tc>
                <a:extLst>
                  <a:ext uri="{0D108BD9-81ED-4DB2-BD59-A6C34878D82A}">
                    <a16:rowId xmlns:a16="http://schemas.microsoft.com/office/drawing/2014/main" val="3634129174"/>
                  </a:ext>
                </a:extLst>
              </a:tr>
              <a:tr h="441477">
                <a:tc>
                  <a:txBody>
                    <a:bodyPr/>
                    <a:lstStyle/>
                    <a:p>
                      <a:r>
                        <a:rPr lang="en-US" dirty="0" smtClean="0"/>
                        <a:t>Ceres High </a:t>
                      </a:r>
                      <a:endParaRPr lang="en-US" dirty="0"/>
                    </a:p>
                  </a:txBody>
                  <a:tcPr/>
                </a:tc>
                <a:tc>
                  <a:txBody>
                    <a:bodyPr/>
                    <a:lstStyle/>
                    <a:p>
                      <a:r>
                        <a:rPr lang="en-US" dirty="0" smtClean="0"/>
                        <a:t>1931</a:t>
                      </a:r>
                      <a:endParaRPr lang="en-US" dirty="0"/>
                    </a:p>
                  </a:txBody>
                  <a:tcPr/>
                </a:tc>
                <a:tc>
                  <a:txBody>
                    <a:bodyPr/>
                    <a:lstStyle/>
                    <a:p>
                      <a:r>
                        <a:rPr lang="en-US" dirty="0" smtClean="0"/>
                        <a:t> $2,000</a:t>
                      </a:r>
                      <a:endParaRPr lang="en-US" dirty="0"/>
                    </a:p>
                  </a:txBody>
                  <a:tcPr/>
                </a:tc>
                <a:extLst>
                  <a:ext uri="{0D108BD9-81ED-4DB2-BD59-A6C34878D82A}">
                    <a16:rowId xmlns:a16="http://schemas.microsoft.com/office/drawing/2014/main" val="3128002971"/>
                  </a:ext>
                </a:extLst>
              </a:tr>
              <a:tr h="370840">
                <a:tc>
                  <a:txBody>
                    <a:bodyPr/>
                    <a:lstStyle/>
                    <a:p>
                      <a:r>
                        <a:rPr lang="en-US" dirty="0" smtClean="0"/>
                        <a:t>Bastian Elementary</a:t>
                      </a:r>
                      <a:endParaRPr lang="en-US" dirty="0"/>
                    </a:p>
                  </a:txBody>
                  <a:tcPr/>
                </a:tc>
                <a:tc>
                  <a:txBody>
                    <a:bodyPr/>
                    <a:lstStyle/>
                    <a:p>
                      <a:r>
                        <a:rPr lang="en-US" dirty="0" smtClean="0"/>
                        <a:t>1955</a:t>
                      </a:r>
                      <a:endParaRPr lang="en-US" dirty="0"/>
                    </a:p>
                  </a:txBody>
                  <a:tcPr/>
                </a:tc>
                <a:tc>
                  <a:txBody>
                    <a:bodyPr/>
                    <a:lstStyle/>
                    <a:p>
                      <a:r>
                        <a:rPr lang="en-US" dirty="0" smtClean="0"/>
                        <a:t>$112,215</a:t>
                      </a:r>
                      <a:endParaRPr lang="en-US" dirty="0"/>
                    </a:p>
                  </a:txBody>
                  <a:tcPr/>
                </a:tc>
                <a:extLst>
                  <a:ext uri="{0D108BD9-81ED-4DB2-BD59-A6C34878D82A}">
                    <a16:rowId xmlns:a16="http://schemas.microsoft.com/office/drawing/2014/main" val="3796517327"/>
                  </a:ext>
                </a:extLst>
              </a:tr>
              <a:tr h="370840">
                <a:tc>
                  <a:txBody>
                    <a:bodyPr/>
                    <a:lstStyle/>
                    <a:p>
                      <a:r>
                        <a:rPr lang="en-US" dirty="0" smtClean="0"/>
                        <a:t>Rocky Gap High</a:t>
                      </a:r>
                      <a:endParaRPr lang="en-US" dirty="0"/>
                    </a:p>
                  </a:txBody>
                  <a:tcPr/>
                </a:tc>
                <a:tc>
                  <a:txBody>
                    <a:bodyPr/>
                    <a:lstStyle/>
                    <a:p>
                      <a:r>
                        <a:rPr lang="en-US" dirty="0" smtClean="0"/>
                        <a:t>1955</a:t>
                      </a:r>
                      <a:endParaRPr lang="en-US" dirty="0"/>
                    </a:p>
                  </a:txBody>
                  <a:tcPr/>
                </a:tc>
                <a:tc>
                  <a:txBody>
                    <a:bodyPr/>
                    <a:lstStyle/>
                    <a:p>
                      <a:r>
                        <a:rPr lang="en-US" dirty="0" smtClean="0"/>
                        <a:t>$236,265</a:t>
                      </a:r>
                      <a:endParaRPr lang="en-US" dirty="0"/>
                    </a:p>
                  </a:txBody>
                  <a:tcPr/>
                </a:tc>
                <a:extLst>
                  <a:ext uri="{0D108BD9-81ED-4DB2-BD59-A6C34878D82A}">
                    <a16:rowId xmlns:a16="http://schemas.microsoft.com/office/drawing/2014/main" val="576871523"/>
                  </a:ext>
                </a:extLst>
              </a:tr>
            </a:tbl>
          </a:graphicData>
        </a:graphic>
      </p:graphicFrame>
    </p:spTree>
    <p:extLst>
      <p:ext uri="{BB962C8B-B14F-4D97-AF65-F5344CB8AC3E}">
        <p14:creationId xmlns:p14="http://schemas.microsoft.com/office/powerpoint/2010/main" val="400552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71388" y="783227"/>
            <a:ext cx="2570444" cy="5212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344476" y="1445079"/>
            <a:ext cx="3554453" cy="4663440"/>
          </a:xfrm>
          <a:prstGeom prst="rect">
            <a:avLst/>
          </a:prstGeom>
        </p:spPr>
      </p:pic>
      <p:sp>
        <p:nvSpPr>
          <p:cNvPr id="5" name="Rectangle 4"/>
          <p:cNvSpPr/>
          <p:nvPr/>
        </p:nvSpPr>
        <p:spPr>
          <a:xfrm>
            <a:off x="130629" y="183063"/>
            <a:ext cx="9779725" cy="1200329"/>
          </a:xfrm>
          <a:prstGeom prst="rect">
            <a:avLst/>
          </a:prstGeom>
        </p:spPr>
        <p:txBody>
          <a:bodyPr wrap="square">
            <a:spAutoFit/>
          </a:bodyPr>
          <a:lstStyle/>
          <a:p>
            <a:pPr algn="ctr"/>
            <a:r>
              <a:rPr lang="en-US" sz="2400" b="1" i="1" u="sng" dirty="0" smtClean="0"/>
              <a:t>Notable First:  Healing </a:t>
            </a:r>
            <a:r>
              <a:rPr lang="en-US" sz="2400" b="1" i="1" u="sng" dirty="0"/>
              <a:t>Springs </a:t>
            </a:r>
            <a:r>
              <a:rPr lang="en-US" sz="2400" b="1" i="1" u="sng" dirty="0" smtClean="0"/>
              <a:t>Resorts </a:t>
            </a:r>
            <a:r>
              <a:rPr lang="en-US" sz="2400" b="1" i="1" u="sng" dirty="0"/>
              <a:t/>
            </a:r>
            <a:br>
              <a:rPr lang="en-US" sz="2400" b="1" i="1" u="sng" dirty="0"/>
            </a:br>
            <a:r>
              <a:rPr lang="en-US" sz="2400" b="1" i="1" u="sng" dirty="0"/>
              <a:t>Kimberling Springs </a:t>
            </a:r>
            <a:r>
              <a:rPr lang="en-US" sz="2400" b="1" i="1" u="sng" dirty="0" smtClean="0"/>
              <a:t>Resort</a:t>
            </a:r>
          </a:p>
          <a:p>
            <a:pPr algn="ctr"/>
            <a:r>
              <a:rPr lang="en-US" sz="2400" b="1" i="1" dirty="0" smtClean="0"/>
              <a:t>1854 - 1880</a:t>
            </a:r>
            <a:endParaRPr lang="en-US" sz="2400" dirty="0"/>
          </a:p>
        </p:txBody>
      </p:sp>
      <p:pic>
        <p:nvPicPr>
          <p:cNvPr id="6" name="Picture 5"/>
          <p:cNvPicPr>
            <a:picLocks noChangeAspect="1"/>
          </p:cNvPicPr>
          <p:nvPr/>
        </p:nvPicPr>
        <p:blipFill>
          <a:blip r:embed="rId4"/>
          <a:stretch>
            <a:fillRect/>
          </a:stretch>
        </p:blipFill>
        <p:spPr>
          <a:xfrm>
            <a:off x="3898929" y="1512888"/>
            <a:ext cx="3619500" cy="4086225"/>
          </a:xfrm>
          <a:prstGeom prst="rect">
            <a:avLst/>
          </a:prstGeom>
        </p:spPr>
      </p:pic>
      <p:sp>
        <p:nvSpPr>
          <p:cNvPr id="4" name="TextBox 3"/>
          <p:cNvSpPr txBox="1"/>
          <p:nvPr/>
        </p:nvSpPr>
        <p:spPr>
          <a:xfrm>
            <a:off x="4130584" y="5728609"/>
            <a:ext cx="3482043" cy="923330"/>
          </a:xfrm>
          <a:prstGeom prst="rect">
            <a:avLst/>
          </a:prstGeom>
          <a:noFill/>
        </p:spPr>
        <p:txBody>
          <a:bodyPr wrap="none" rtlCol="0">
            <a:spAutoFit/>
          </a:bodyPr>
          <a:lstStyle/>
          <a:p>
            <a:r>
              <a:rPr lang="en-US" b="1" dirty="0" smtClean="0"/>
              <a:t>Also one located at Sharon Springs</a:t>
            </a:r>
          </a:p>
          <a:p>
            <a:r>
              <a:rPr lang="en-US" b="1" dirty="0" smtClean="0"/>
              <a:t>after the Civil War</a:t>
            </a:r>
          </a:p>
          <a:p>
            <a:endParaRPr lang="en-US" dirty="0"/>
          </a:p>
        </p:txBody>
      </p:sp>
    </p:spTree>
    <p:extLst>
      <p:ext uri="{BB962C8B-B14F-4D97-AF65-F5344CB8AC3E}">
        <p14:creationId xmlns:p14="http://schemas.microsoft.com/office/powerpoint/2010/main" val="14524386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8046" y="-1135689"/>
            <a:ext cx="12252960" cy="2050089"/>
          </a:xfrm>
        </p:spPr>
        <p:txBody>
          <a:bodyPr>
            <a:normAutofit/>
          </a:bodyPr>
          <a:lstStyle/>
          <a:p>
            <a:r>
              <a:rPr lang="en-US" sz="4400" b="1" dirty="0"/>
              <a:t>Pre-1861: </a:t>
            </a:r>
            <a:r>
              <a:rPr lang="en-US" sz="4400" b="1" dirty="0" smtClean="0"/>
              <a:t>Indian Raids and Massacres in Bland County</a:t>
            </a:r>
            <a:endParaRPr lang="en-US" sz="4400" dirty="0"/>
          </a:p>
        </p:txBody>
      </p:sp>
      <p:sp>
        <p:nvSpPr>
          <p:cNvPr id="3" name="Content Placeholder 2"/>
          <p:cNvSpPr>
            <a:spLocks noGrp="1"/>
          </p:cNvSpPr>
          <p:nvPr>
            <p:ph idx="4294967295"/>
          </p:nvPr>
        </p:nvSpPr>
        <p:spPr>
          <a:xfrm>
            <a:off x="365760" y="1193264"/>
            <a:ext cx="9170125" cy="4884730"/>
          </a:xfrm>
        </p:spPr>
        <p:txBody>
          <a:bodyPr>
            <a:normAutofit/>
          </a:bodyPr>
          <a:lstStyle/>
          <a:p>
            <a:pPr>
              <a:buFont typeface="Wingdings" panose="05000000000000000000" pitchFamily="2" charset="2"/>
              <a:buChar char="Ø"/>
            </a:pPr>
            <a:endParaRPr lang="en-US" dirty="0"/>
          </a:p>
          <a:p>
            <a:pPr>
              <a:buFont typeface="Wingdings" panose="05000000000000000000" pitchFamily="2" charset="2"/>
              <a:buChar char="Ø"/>
            </a:pPr>
            <a:r>
              <a:rPr lang="en-US" dirty="0" smtClean="0"/>
              <a:t> </a:t>
            </a:r>
            <a:r>
              <a:rPr lang="en-US" dirty="0" smtClean="0">
                <a:solidFill>
                  <a:schemeClr val="tx1"/>
                </a:solidFill>
              </a:rPr>
              <a:t>1774: </a:t>
            </a:r>
            <a:r>
              <a:rPr lang="en-US" b="1" dirty="0" smtClean="0">
                <a:solidFill>
                  <a:schemeClr val="tx1"/>
                </a:solidFill>
              </a:rPr>
              <a:t>Sluss Massacre </a:t>
            </a:r>
            <a:r>
              <a:rPr lang="en-US" dirty="0" smtClean="0">
                <a:solidFill>
                  <a:schemeClr val="tx1"/>
                </a:solidFill>
              </a:rPr>
              <a:t>near Ceres by Shawnees</a:t>
            </a:r>
          </a:p>
          <a:p>
            <a:pPr>
              <a:buFont typeface="Wingdings" panose="05000000000000000000" pitchFamily="2" charset="2"/>
              <a:buChar char="Ø"/>
            </a:pPr>
            <a:r>
              <a:rPr lang="en-US" dirty="0" smtClean="0">
                <a:solidFill>
                  <a:schemeClr val="tx1"/>
                </a:solidFill>
              </a:rPr>
              <a:t>1789:  </a:t>
            </a:r>
            <a:r>
              <a:rPr lang="en-US" b="1" dirty="0" smtClean="0">
                <a:solidFill>
                  <a:schemeClr val="tx1"/>
                </a:solidFill>
              </a:rPr>
              <a:t>Jenny Wiley </a:t>
            </a:r>
            <a:r>
              <a:rPr lang="en-US" dirty="0" smtClean="0">
                <a:solidFill>
                  <a:schemeClr val="tx1"/>
                </a:solidFill>
              </a:rPr>
              <a:t>taken captive on Walker’s Creek (Bland County) by Shawnees</a:t>
            </a:r>
          </a:p>
          <a:p>
            <a:pPr>
              <a:buFont typeface="Wingdings" panose="05000000000000000000" pitchFamily="2" charset="2"/>
              <a:buChar char="Ø"/>
            </a:pPr>
            <a:endParaRPr lang="en-US" dirty="0" smtClean="0">
              <a:solidFill>
                <a:schemeClr val="tx1"/>
              </a:solidFill>
            </a:endParaRPr>
          </a:p>
          <a:p>
            <a:pPr marL="0" indent="0">
              <a:buNone/>
            </a:pPr>
            <a:endParaRPr lang="en-US" dirty="0" smtClean="0">
              <a:solidFill>
                <a:schemeClr val="tx1"/>
              </a:solidFill>
            </a:endParaRPr>
          </a:p>
          <a:p>
            <a:pPr marL="0" indent="0">
              <a:buNone/>
            </a:pPr>
            <a:endParaRPr lang="en-US" dirty="0" smtClean="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a:buFont typeface="Wingdings" panose="05000000000000000000" pitchFamily="2" charset="2"/>
              <a:buChar char="Ø"/>
            </a:pPr>
            <a:r>
              <a:rPr lang="en-US" dirty="0" smtClean="0">
                <a:solidFill>
                  <a:schemeClr val="tx1"/>
                </a:solidFill>
              </a:rPr>
              <a:t>1790:  </a:t>
            </a:r>
            <a:r>
              <a:rPr lang="en-US" b="1" dirty="0" smtClean="0">
                <a:solidFill>
                  <a:schemeClr val="tx1"/>
                </a:solidFill>
              </a:rPr>
              <a:t>Davidson (Andrew) Family </a:t>
            </a:r>
            <a:r>
              <a:rPr lang="en-US" dirty="0" smtClean="0">
                <a:solidFill>
                  <a:schemeClr val="tx1"/>
                </a:solidFill>
              </a:rPr>
              <a:t>taken captive by Shawnees in Rocky Gap</a:t>
            </a:r>
          </a:p>
          <a:p>
            <a:pPr>
              <a:buFont typeface="Wingdings" panose="05000000000000000000" pitchFamily="2" charset="2"/>
              <a:buChar char="Ø"/>
            </a:pPr>
            <a:r>
              <a:rPr lang="en-US" dirty="0" smtClean="0">
                <a:solidFill>
                  <a:schemeClr val="tx1"/>
                </a:solidFill>
              </a:rPr>
              <a:t>1794 - the </a:t>
            </a:r>
            <a:r>
              <a:rPr lang="en-US" b="1" dirty="0" smtClean="0">
                <a:solidFill>
                  <a:schemeClr val="tx1"/>
                </a:solidFill>
              </a:rPr>
              <a:t>Last Indian Raid </a:t>
            </a:r>
            <a:r>
              <a:rPr lang="en-US" dirty="0" smtClean="0">
                <a:solidFill>
                  <a:schemeClr val="tx1"/>
                </a:solidFill>
              </a:rPr>
              <a:t>in SWVA was April 5, 1794 in Scott County</a:t>
            </a:r>
            <a:endParaRPr lang="en-US" b="1" i="1" dirty="0"/>
          </a:p>
        </p:txBody>
      </p:sp>
      <p:pic>
        <p:nvPicPr>
          <p:cNvPr id="4" name="Picture 3"/>
          <p:cNvPicPr>
            <a:picLocks noChangeAspect="1"/>
          </p:cNvPicPr>
          <p:nvPr/>
        </p:nvPicPr>
        <p:blipFill>
          <a:blip r:embed="rId2"/>
          <a:stretch>
            <a:fillRect/>
          </a:stretch>
        </p:blipFill>
        <p:spPr>
          <a:xfrm>
            <a:off x="9073382" y="1384852"/>
            <a:ext cx="2873909" cy="4297680"/>
          </a:xfrm>
          <a:prstGeom prst="rect">
            <a:avLst/>
          </a:prstGeom>
        </p:spPr>
      </p:pic>
      <p:pic>
        <p:nvPicPr>
          <p:cNvPr id="5" name="Picture 4"/>
          <p:cNvPicPr>
            <a:picLocks noChangeAspect="1"/>
          </p:cNvPicPr>
          <p:nvPr/>
        </p:nvPicPr>
        <p:blipFill>
          <a:blip r:embed="rId3"/>
          <a:stretch>
            <a:fillRect/>
          </a:stretch>
        </p:blipFill>
        <p:spPr>
          <a:xfrm>
            <a:off x="3034033" y="2599309"/>
            <a:ext cx="2291214" cy="2194560"/>
          </a:xfrm>
          <a:prstGeom prst="rect">
            <a:avLst/>
          </a:prstGeom>
        </p:spPr>
      </p:pic>
    </p:spTree>
    <p:extLst>
      <p:ext uri="{BB962C8B-B14F-4D97-AF65-F5344CB8AC3E}">
        <p14:creationId xmlns:p14="http://schemas.microsoft.com/office/powerpoint/2010/main" val="12250453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smtClean="0"/>
              <a:t>Notable Firsts: First Train in Bland County</a:t>
            </a:r>
            <a:r>
              <a:rPr lang="en-US" dirty="0" smtClean="0"/>
              <a:t/>
            </a:r>
            <a:br>
              <a:rPr lang="en-US" dirty="0" smtClean="0"/>
            </a:br>
            <a:endParaRPr lang="en-US" dirty="0"/>
          </a:p>
        </p:txBody>
      </p:sp>
      <p:sp>
        <p:nvSpPr>
          <p:cNvPr id="3" name="Content Placeholder 2"/>
          <p:cNvSpPr>
            <a:spLocks noGrp="1"/>
          </p:cNvSpPr>
          <p:nvPr>
            <p:ph idx="1"/>
          </p:nvPr>
        </p:nvSpPr>
        <p:spPr>
          <a:xfrm>
            <a:off x="289173" y="1859265"/>
            <a:ext cx="3324885" cy="4410905"/>
          </a:xfrm>
        </p:spPr>
        <p:txBody>
          <a:bodyPr>
            <a:normAutofit lnSpcReduction="10000"/>
          </a:bodyPr>
          <a:lstStyle/>
          <a:p>
            <a:pPr>
              <a:buFont typeface="Wingdings" panose="05000000000000000000" pitchFamily="2" charset="2"/>
              <a:buChar char="Ø"/>
            </a:pPr>
            <a:r>
              <a:rPr lang="en-US" dirty="0" smtClean="0"/>
              <a:t>Giles County to Rocky Gap (1912)</a:t>
            </a:r>
          </a:p>
          <a:p>
            <a:pPr>
              <a:buFont typeface="Wingdings" panose="05000000000000000000" pitchFamily="2" charset="2"/>
              <a:buChar char="Ø"/>
            </a:pPr>
            <a:r>
              <a:rPr lang="en-US" dirty="0" smtClean="0"/>
              <a:t>Rocky Gap to Suiter (1914)</a:t>
            </a:r>
          </a:p>
          <a:p>
            <a:pPr>
              <a:buFont typeface="Wingdings" panose="05000000000000000000" pitchFamily="2" charset="2"/>
              <a:buChar char="Ø"/>
            </a:pPr>
            <a:r>
              <a:rPr lang="en-US" dirty="0" smtClean="0"/>
              <a:t>Played important role in carrying out manganese and especially timber from Bastian</a:t>
            </a:r>
          </a:p>
          <a:p>
            <a:pPr>
              <a:buFont typeface="Wingdings" panose="05000000000000000000" pitchFamily="2" charset="2"/>
              <a:buChar char="Ø"/>
            </a:pPr>
            <a:r>
              <a:rPr lang="en-US" dirty="0" smtClean="0"/>
              <a:t>Served as transport for men to the CCC Camp in Bastian</a:t>
            </a:r>
          </a:p>
          <a:p>
            <a:pPr>
              <a:buFont typeface="Wingdings" panose="05000000000000000000" pitchFamily="2" charset="2"/>
              <a:buChar char="Ø"/>
            </a:pPr>
            <a:r>
              <a:rPr lang="en-US" dirty="0" smtClean="0"/>
              <a:t>Passenger Service between Bland and Giles County (Narrows) – 1919</a:t>
            </a:r>
          </a:p>
          <a:p>
            <a:pPr>
              <a:buFont typeface="Wingdings" panose="05000000000000000000" pitchFamily="2" charset="2"/>
              <a:buChar char="Ø"/>
            </a:pPr>
            <a:r>
              <a:rPr lang="en-US" dirty="0" smtClean="0"/>
              <a:t>Train Service discontinued in 1946</a:t>
            </a:r>
          </a:p>
          <a:p>
            <a:pPr>
              <a:buFont typeface="Wingdings" panose="05000000000000000000" pitchFamily="2" charset="2"/>
              <a:buChar char="Ø"/>
            </a:pPr>
            <a:endParaRPr lang="en-US" dirty="0" smtClean="0"/>
          </a:p>
          <a:p>
            <a:pPr>
              <a:buFont typeface="Wingdings" panose="05000000000000000000" pitchFamily="2" charset="2"/>
              <a:buChar char="Ø"/>
            </a:pPr>
            <a:endParaRPr lang="en-US" dirty="0" smtClean="0"/>
          </a:p>
          <a:p>
            <a:pPr>
              <a:buFont typeface="Wingdings" panose="05000000000000000000" pitchFamily="2" charset="2"/>
              <a:buChar char="Ø"/>
            </a:pPr>
            <a:endParaRPr lang="en-US" dirty="0"/>
          </a:p>
        </p:txBody>
      </p:sp>
      <p:pic>
        <p:nvPicPr>
          <p:cNvPr id="4" name="Content Placeholder 3"/>
          <p:cNvPicPr>
            <a:picLocks noChangeAspect="1"/>
          </p:cNvPicPr>
          <p:nvPr/>
        </p:nvPicPr>
        <p:blipFill>
          <a:blip r:embed="rId2"/>
          <a:stretch>
            <a:fillRect/>
          </a:stretch>
        </p:blipFill>
        <p:spPr>
          <a:xfrm>
            <a:off x="9527954" y="1872949"/>
            <a:ext cx="2451461" cy="4022725"/>
          </a:xfrm>
          <a:prstGeom prst="rect">
            <a:avLst/>
          </a:prstGeom>
        </p:spPr>
      </p:pic>
      <p:pic>
        <p:nvPicPr>
          <p:cNvPr id="5" name="Picture 4"/>
          <p:cNvPicPr>
            <a:picLocks noChangeAspect="1"/>
          </p:cNvPicPr>
          <p:nvPr/>
        </p:nvPicPr>
        <p:blipFill>
          <a:blip r:embed="rId3"/>
          <a:stretch>
            <a:fillRect/>
          </a:stretch>
        </p:blipFill>
        <p:spPr>
          <a:xfrm>
            <a:off x="3696789" y="1946351"/>
            <a:ext cx="5748433" cy="3291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7007083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801968"/>
          </a:xfrm>
        </p:spPr>
        <p:txBody>
          <a:bodyPr>
            <a:normAutofit fontScale="90000"/>
          </a:bodyPr>
          <a:lstStyle/>
          <a:p>
            <a:r>
              <a:rPr lang="en-US" sz="4000" b="1" i="1" u="sng" dirty="0" smtClean="0"/>
              <a:t>Notable Firsts:  First Car Owned by Dr. Wagner -  1909</a:t>
            </a:r>
            <a:endParaRPr lang="en-US" sz="4000" b="1" i="1" u="sng" dirty="0"/>
          </a:p>
        </p:txBody>
      </p:sp>
      <p:pic>
        <p:nvPicPr>
          <p:cNvPr id="1025" name="Picture 1" descr="Scan0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6730" y="1328058"/>
            <a:ext cx="5099240" cy="32918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4902928" y="4859384"/>
            <a:ext cx="641821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Purchased by Dr. Jacob</a:t>
            </a:r>
            <a:r>
              <a:rPr kumimoji="0" lang="en-US" altLang="en-US" b="0" i="0" u="none" strike="noStrike" cap="none" normalizeH="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Wagner </a:t>
            </a:r>
            <a:r>
              <a:rPr kumimoji="0" lang="en-US"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from Sears and Roebuck.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en-US" altLang="en-US" dirty="0" smtClean="0">
                <a:latin typeface="Calibri" panose="020F0502020204030204" pitchFamily="34" charset="0"/>
                <a:ea typeface="Times New Roman" panose="02020603050405020304" pitchFamily="18" charset="0"/>
                <a:cs typeface="Times New Roman" panose="02020603050405020304" pitchFamily="18" charset="0"/>
              </a:rPr>
              <a:t>D</a:t>
            </a:r>
            <a:r>
              <a:rPr kumimoji="0" lang="en-US"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elivered to Wytheville.</a:t>
            </a:r>
            <a:r>
              <a:rPr kumimoji="0" lang="en-US" altLang="en-US" b="0" i="0" u="none" strike="noStrike" cap="none" normalizeH="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altLang="en-US" dirty="0" smtClean="0">
                <a:latin typeface="Calibri" panose="020F0502020204030204" pitchFamily="34" charset="0"/>
                <a:ea typeface="Times New Roman" panose="02020603050405020304" pitchFamily="18" charset="0"/>
                <a:cs typeface="Times New Roman" panose="02020603050405020304" pitchFamily="18" charset="0"/>
              </a:rPr>
              <a:t>Assembled </a:t>
            </a:r>
            <a:r>
              <a:rPr kumimoji="0" lang="en-US"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there by Guy Dunn.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Dr. Wagner drove it over the Big Walker Mountain.  The Raleigh Grayson Turnpike was </a:t>
            </a:r>
            <a:r>
              <a:rPr lang="en-US" altLang="en-US" dirty="0" smtClean="0">
                <a:latin typeface="Calibri" panose="020F0502020204030204" pitchFamily="34" charset="0"/>
                <a:ea typeface="Times New Roman" panose="02020603050405020304" pitchFamily="18" charset="0"/>
                <a:cs typeface="Times New Roman" panose="02020603050405020304" pitchFamily="18" charset="0"/>
              </a:rPr>
              <a:t>not paved </a:t>
            </a:r>
            <a:r>
              <a:rPr kumimoji="0" lang="en-US"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to Bland.</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6319" y="1460439"/>
            <a:ext cx="3001741" cy="4022725"/>
          </a:xfrm>
        </p:spPr>
      </p:pic>
      <p:sp>
        <p:nvSpPr>
          <p:cNvPr id="10" name="TextBox 9"/>
          <p:cNvSpPr txBox="1"/>
          <p:nvPr/>
        </p:nvSpPr>
        <p:spPr>
          <a:xfrm>
            <a:off x="798988" y="5542371"/>
            <a:ext cx="3659801" cy="646331"/>
          </a:xfrm>
          <a:prstGeom prst="rect">
            <a:avLst/>
          </a:prstGeom>
          <a:noFill/>
        </p:spPr>
        <p:txBody>
          <a:bodyPr wrap="square" rtlCol="0">
            <a:spAutoFit/>
          </a:bodyPr>
          <a:lstStyle/>
          <a:p>
            <a:r>
              <a:rPr lang="en-US" dirty="0" smtClean="0"/>
              <a:t>Cost listed in Sears catalogue=$395 (~$13,750 in today’s dollars)</a:t>
            </a:r>
            <a:endParaRPr lang="en-US" dirty="0"/>
          </a:p>
        </p:txBody>
      </p:sp>
    </p:spTree>
    <p:extLst>
      <p:ext uri="{BB962C8B-B14F-4D97-AF65-F5344CB8AC3E}">
        <p14:creationId xmlns:p14="http://schemas.microsoft.com/office/powerpoint/2010/main" val="27428878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257" y="-359786"/>
            <a:ext cx="10058400" cy="1450757"/>
          </a:xfrm>
        </p:spPr>
        <p:txBody>
          <a:bodyPr>
            <a:normAutofit/>
          </a:bodyPr>
          <a:lstStyle/>
          <a:p>
            <a:r>
              <a:rPr lang="en-US" sz="4400" b="1" i="1" u="sng" dirty="0" smtClean="0"/>
              <a:t>Notable Firsts:  First School Bus – (1920-23)</a:t>
            </a:r>
            <a:endParaRPr lang="en-US" sz="4400" b="1" i="1" u="sng"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0461" y="1895339"/>
            <a:ext cx="2865349" cy="2926080"/>
          </a:xfrm>
        </p:spPr>
      </p:pic>
      <p:sp>
        <p:nvSpPr>
          <p:cNvPr id="9" name="TextBox 8"/>
          <p:cNvSpPr txBox="1"/>
          <p:nvPr/>
        </p:nvSpPr>
        <p:spPr>
          <a:xfrm>
            <a:off x="731520" y="4979398"/>
            <a:ext cx="9779726" cy="1200329"/>
          </a:xfrm>
          <a:prstGeom prst="rect">
            <a:avLst/>
          </a:prstGeom>
          <a:noFill/>
        </p:spPr>
        <p:txBody>
          <a:bodyPr wrap="square" rtlCol="0">
            <a:spAutoFit/>
          </a:bodyPr>
          <a:lstStyle/>
          <a:p>
            <a:pPr algn="just"/>
            <a:r>
              <a:rPr lang="en-US" dirty="0" smtClean="0"/>
              <a:t>The first school bus operated in 1922-23, making a run from Mr. Meek Tickle’s home in the Slide community up Route 42 to Bland High School.  The bus, a Model T Ford seated about 25.  It was </a:t>
            </a:r>
          </a:p>
          <a:p>
            <a:pPr algn="just"/>
            <a:r>
              <a:rPr lang="en-US" dirty="0" smtClean="0"/>
              <a:t>built by Mr. Jess Rudder and was painted green.  The first driver, George Tickle was succeeded by Ellis Tickle in 1923-24.</a:t>
            </a:r>
            <a:endParaRPr lang="en-US" dirty="0"/>
          </a:p>
        </p:txBody>
      </p:sp>
    </p:spTree>
    <p:extLst>
      <p:ext uri="{BB962C8B-B14F-4D97-AF65-F5344CB8AC3E}">
        <p14:creationId xmlns:p14="http://schemas.microsoft.com/office/powerpoint/2010/main" val="271766931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0"/>
            <a:ext cx="10824754" cy="1450757"/>
          </a:xfrm>
        </p:spPr>
        <p:txBody>
          <a:bodyPr>
            <a:normAutofit/>
          </a:bodyPr>
          <a:lstStyle/>
          <a:p>
            <a:pPr algn="ctr"/>
            <a:r>
              <a:rPr lang="en-US" sz="4000" dirty="0" smtClean="0"/>
              <a:t>First Paved Roads in Bland County</a:t>
            </a:r>
            <a:br>
              <a:rPr lang="en-US" sz="4000" dirty="0" smtClean="0"/>
            </a:br>
            <a:r>
              <a:rPr lang="en-US" sz="4000" dirty="0" smtClean="0"/>
              <a:t> US 21/52 Resulted in Major Changes to Bland County</a:t>
            </a:r>
            <a:endParaRPr lang="en-US" sz="4000" dirty="0"/>
          </a:p>
        </p:txBody>
      </p:sp>
      <p:sp>
        <p:nvSpPr>
          <p:cNvPr id="3" name="TextBox 2"/>
          <p:cNvSpPr txBox="1"/>
          <p:nvPr/>
        </p:nvSpPr>
        <p:spPr>
          <a:xfrm>
            <a:off x="7504227" y="2573126"/>
            <a:ext cx="4508479" cy="2308324"/>
          </a:xfrm>
          <a:prstGeom prst="rect">
            <a:avLst/>
          </a:prstGeom>
          <a:noFill/>
        </p:spPr>
        <p:txBody>
          <a:bodyPr wrap="square" rtlCol="0">
            <a:spAutoFit/>
          </a:bodyPr>
          <a:lstStyle/>
          <a:p>
            <a:r>
              <a:rPr lang="en-US" dirty="0" smtClean="0"/>
              <a:t>1928 – Raleigh Grayson Turnpike eliminated from Bland to Wytheville</a:t>
            </a:r>
          </a:p>
          <a:p>
            <a:endParaRPr lang="en-US" dirty="0"/>
          </a:p>
          <a:p>
            <a:r>
              <a:rPr lang="en-US" dirty="0" smtClean="0"/>
              <a:t>1933 – First Paved Road Comes to Bland</a:t>
            </a:r>
          </a:p>
          <a:p>
            <a:endParaRPr lang="en-US" dirty="0"/>
          </a:p>
          <a:p>
            <a:r>
              <a:rPr lang="en-US" dirty="0" smtClean="0"/>
              <a:t>1940s-1950: First Public Bus Service</a:t>
            </a:r>
          </a:p>
          <a:p>
            <a:endParaRPr lang="en-US" dirty="0"/>
          </a:p>
          <a:p>
            <a:r>
              <a:rPr lang="en-US" dirty="0" smtClean="0"/>
              <a:t>1946  - Big Walker Lookout</a:t>
            </a:r>
            <a:endParaRPr lang="en-US" dirty="0"/>
          </a:p>
        </p:txBody>
      </p:sp>
      <p:pic>
        <p:nvPicPr>
          <p:cNvPr id="4" name="Picture 3"/>
          <p:cNvPicPr>
            <a:picLocks noChangeAspect="1"/>
          </p:cNvPicPr>
          <p:nvPr/>
        </p:nvPicPr>
        <p:blipFill>
          <a:blip r:embed="rId2"/>
          <a:stretch>
            <a:fillRect/>
          </a:stretch>
        </p:blipFill>
        <p:spPr>
          <a:xfrm>
            <a:off x="574308" y="1485716"/>
            <a:ext cx="6744937" cy="4846320"/>
          </a:xfrm>
          <a:prstGeom prst="rect">
            <a:avLst/>
          </a:prstGeom>
        </p:spPr>
      </p:pic>
    </p:spTree>
    <p:extLst>
      <p:ext uri="{BB962C8B-B14F-4D97-AF65-F5344CB8AC3E}">
        <p14:creationId xmlns:p14="http://schemas.microsoft.com/office/powerpoint/2010/main" val="6630525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Bus Service To Bland County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892604" y="1999371"/>
            <a:ext cx="5364480" cy="4023360"/>
          </a:xfrm>
          <a:prstGeom prst="rect">
            <a:avLst/>
          </a:prstGeom>
        </p:spPr>
      </p:pic>
      <p:sp>
        <p:nvSpPr>
          <p:cNvPr id="3" name="TextBox 2"/>
          <p:cNvSpPr txBox="1"/>
          <p:nvPr/>
        </p:nvSpPr>
        <p:spPr>
          <a:xfrm>
            <a:off x="411299" y="5194935"/>
            <a:ext cx="4624252" cy="1077218"/>
          </a:xfrm>
          <a:prstGeom prst="rect">
            <a:avLst/>
          </a:prstGeom>
          <a:noFill/>
        </p:spPr>
        <p:txBody>
          <a:bodyPr wrap="square" rtlCol="0">
            <a:spAutoFit/>
          </a:bodyPr>
          <a:lstStyle/>
          <a:p>
            <a:r>
              <a:rPr lang="en-US" sz="1600" dirty="0" smtClean="0"/>
              <a:t>1930 – Served by Moore Bus Lines with 2 buses daily each way on Route 21/52</a:t>
            </a:r>
          </a:p>
          <a:p>
            <a:endParaRPr lang="en-US" sz="1600" dirty="0" smtClean="0"/>
          </a:p>
          <a:p>
            <a:r>
              <a:rPr lang="en-US" sz="1600" dirty="0" smtClean="0"/>
              <a:t>By 1940 Moore sold out to Greyhound Bus Lines </a:t>
            </a:r>
            <a:endParaRPr lang="en-US" sz="1600" dirty="0"/>
          </a:p>
        </p:txBody>
      </p:sp>
      <p:pic>
        <p:nvPicPr>
          <p:cNvPr id="7" name="Content Placeholder 6"/>
          <p:cNvPicPr>
            <a:picLocks noGrp="1" noChangeAspect="1"/>
          </p:cNvPicPr>
          <p:nvPr>
            <p:ph idx="1"/>
          </p:nvPr>
        </p:nvPicPr>
        <p:blipFill>
          <a:blip r:embed="rId3"/>
          <a:stretch>
            <a:fillRect/>
          </a:stretch>
        </p:blipFill>
        <p:spPr>
          <a:xfrm>
            <a:off x="411299" y="1737360"/>
            <a:ext cx="5229225" cy="3457575"/>
          </a:xfrm>
          <a:prstGeom prst="rect">
            <a:avLst/>
          </a:prstGeom>
        </p:spPr>
      </p:pic>
      <p:sp>
        <p:nvSpPr>
          <p:cNvPr id="8" name="TextBox 7"/>
          <p:cNvSpPr txBox="1"/>
          <p:nvPr/>
        </p:nvSpPr>
        <p:spPr>
          <a:xfrm flipH="1">
            <a:off x="7448003" y="6022731"/>
            <a:ext cx="3913583" cy="369332"/>
          </a:xfrm>
          <a:prstGeom prst="rect">
            <a:avLst/>
          </a:prstGeom>
          <a:noFill/>
        </p:spPr>
        <p:txBody>
          <a:bodyPr wrap="square" rtlCol="0">
            <a:spAutoFit/>
          </a:bodyPr>
          <a:lstStyle/>
          <a:p>
            <a:r>
              <a:rPr lang="en-US" dirty="0" smtClean="0"/>
              <a:t>Greyhound Bus Used in 1950s</a:t>
            </a:r>
            <a:endParaRPr lang="en-US" dirty="0"/>
          </a:p>
        </p:txBody>
      </p:sp>
    </p:spTree>
    <p:extLst>
      <p:ext uri="{BB962C8B-B14F-4D97-AF65-F5344CB8AC3E}">
        <p14:creationId xmlns:p14="http://schemas.microsoft.com/office/powerpoint/2010/main" val="17602330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663" y="278606"/>
            <a:ext cx="10849629" cy="1450757"/>
          </a:xfrm>
        </p:spPr>
        <p:txBody>
          <a:bodyPr>
            <a:noAutofit/>
          </a:bodyPr>
          <a:lstStyle/>
          <a:p>
            <a:pPr algn="ctr"/>
            <a:r>
              <a:rPr lang="en-US" sz="3600" b="1" i="1" u="sng" dirty="0" smtClean="0"/>
              <a:t>First Movie Theatre in Bland County</a:t>
            </a:r>
            <a:r>
              <a:rPr lang="en-US" sz="3600" b="1" i="1" dirty="0" smtClean="0"/>
              <a:t/>
            </a:r>
            <a:br>
              <a:rPr lang="en-US" sz="3600" b="1" i="1" dirty="0" smtClean="0"/>
            </a:br>
            <a:r>
              <a:rPr lang="en-US" sz="3600" b="1" i="1" dirty="0" smtClean="0"/>
              <a:t>Beside Muncy’s Drug Store – Bland </a:t>
            </a:r>
            <a:br>
              <a:rPr lang="en-US" sz="3600" b="1" i="1" dirty="0" smtClean="0"/>
            </a:br>
            <a:r>
              <a:rPr lang="en-US" sz="3600" b="1" i="1" dirty="0" smtClean="0"/>
              <a:t>1944</a:t>
            </a:r>
            <a:endParaRPr lang="en-US" sz="3600" b="1" i="1" dirty="0"/>
          </a:p>
        </p:txBody>
      </p:sp>
      <p:sp>
        <p:nvSpPr>
          <p:cNvPr id="4" name="TextBox 3"/>
          <p:cNvSpPr txBox="1"/>
          <p:nvPr/>
        </p:nvSpPr>
        <p:spPr>
          <a:xfrm>
            <a:off x="6043749" y="1054571"/>
            <a:ext cx="5690794" cy="1200329"/>
          </a:xfrm>
          <a:prstGeom prst="rect">
            <a:avLst/>
          </a:prstGeom>
          <a:noFill/>
        </p:spPr>
        <p:txBody>
          <a:bodyPr wrap="square" rtlCol="0">
            <a:spAutoFit/>
          </a:bodyPr>
          <a:lstStyle/>
          <a:p>
            <a:pPr marL="285750" indent="-285750">
              <a:buFont typeface="Wingdings" panose="05000000000000000000" pitchFamily="2" charset="2"/>
              <a:buChar char="Ø"/>
            </a:pPr>
            <a:endParaRPr lang="en-US" dirty="0" smtClean="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smtClean="0"/>
          </a:p>
          <a:p>
            <a:endParaRPr lang="en-US" dirty="0" smtClean="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86877" y="1748247"/>
            <a:ext cx="5532697" cy="4389120"/>
          </a:xfrm>
          <a:prstGeom prst="rect">
            <a:avLst/>
          </a:prstGeom>
        </p:spPr>
      </p:pic>
      <p:sp>
        <p:nvSpPr>
          <p:cNvPr id="5" name="TextBox 4"/>
          <p:cNvSpPr txBox="1"/>
          <p:nvPr/>
        </p:nvSpPr>
        <p:spPr>
          <a:xfrm>
            <a:off x="685156" y="6097211"/>
            <a:ext cx="4536141" cy="276999"/>
          </a:xfrm>
          <a:prstGeom prst="rect">
            <a:avLst/>
          </a:prstGeom>
          <a:noFill/>
        </p:spPr>
        <p:txBody>
          <a:bodyPr wrap="square" rtlCol="0">
            <a:spAutoFit/>
          </a:bodyPr>
          <a:lstStyle/>
          <a:p>
            <a:pPr algn="ctr"/>
            <a:r>
              <a:rPr lang="en-US" sz="1200" b="1" i="1" dirty="0" smtClean="0"/>
              <a:t>Painting by Randy Newberry showing the town in the 1950s</a:t>
            </a:r>
            <a:endParaRPr lang="en-US" sz="1200" b="1" i="1" dirty="0"/>
          </a:p>
        </p:txBody>
      </p:sp>
      <p:pic>
        <p:nvPicPr>
          <p:cNvPr id="8" name="Content Placeholder 3"/>
          <p:cNvPicPr>
            <a:picLocks noGrp="1" noChangeAspect="1"/>
          </p:cNvPicPr>
          <p:nvPr>
            <p:ph idx="1"/>
          </p:nvPr>
        </p:nvPicPr>
        <p:blipFill>
          <a:blip r:embed="rId4"/>
          <a:stretch>
            <a:fillRect/>
          </a:stretch>
        </p:blipFill>
        <p:spPr>
          <a:xfrm>
            <a:off x="6794896" y="1938030"/>
            <a:ext cx="3399229" cy="4297680"/>
          </a:xfrm>
          <a:prstGeom prst="rect">
            <a:avLst/>
          </a:prstGeom>
        </p:spPr>
      </p:pic>
      <p:sp>
        <p:nvSpPr>
          <p:cNvPr id="6" name="Down Arrow 5"/>
          <p:cNvSpPr/>
          <p:nvPr/>
        </p:nvSpPr>
        <p:spPr>
          <a:xfrm>
            <a:off x="4162697" y="3622767"/>
            <a:ext cx="209006" cy="3657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691776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5109" y="0"/>
            <a:ext cx="8596668" cy="2194560"/>
          </a:xfrm>
        </p:spPr>
        <p:txBody>
          <a:bodyPr>
            <a:normAutofit/>
          </a:bodyPr>
          <a:lstStyle/>
          <a:p>
            <a:pPr algn="ctr"/>
            <a:r>
              <a:rPr lang="en-US" sz="2400" b="1" dirty="0" smtClean="0"/>
              <a:t/>
            </a:r>
            <a:br>
              <a:rPr lang="en-US" sz="2400" b="1" dirty="0" smtClean="0"/>
            </a:br>
            <a:r>
              <a:rPr lang="en-US" sz="3200" b="1" dirty="0" smtClean="0"/>
              <a:t>James B.(“Jimbo”) Muncy Jr. </a:t>
            </a:r>
            <a:endParaRPr lang="en-US" sz="4400" b="1" dirty="0"/>
          </a:p>
        </p:txBody>
      </p:sp>
      <p:sp>
        <p:nvSpPr>
          <p:cNvPr id="4" name="TextBox 3"/>
          <p:cNvSpPr txBox="1"/>
          <p:nvPr/>
        </p:nvSpPr>
        <p:spPr>
          <a:xfrm>
            <a:off x="755992" y="1372024"/>
            <a:ext cx="184731" cy="923330"/>
          </a:xfrm>
          <a:prstGeom prst="rect">
            <a:avLst/>
          </a:prstGeom>
          <a:noFill/>
        </p:spPr>
        <p:txBody>
          <a:bodyPr wrap="none" rtlCol="0">
            <a:spAutoFit/>
          </a:bodyPr>
          <a:lstStyle/>
          <a:p>
            <a:endParaRPr lang="en-US" dirty="0" smtClean="0"/>
          </a:p>
          <a:p>
            <a:endParaRPr lang="en-US" dirty="0"/>
          </a:p>
          <a:p>
            <a:endParaRPr lang="en-US" dirty="0"/>
          </a:p>
        </p:txBody>
      </p:sp>
      <p:sp>
        <p:nvSpPr>
          <p:cNvPr id="13" name="Rectangle 12"/>
          <p:cNvSpPr/>
          <p:nvPr/>
        </p:nvSpPr>
        <p:spPr>
          <a:xfrm>
            <a:off x="-215069" y="1738578"/>
            <a:ext cx="9211121" cy="1631216"/>
          </a:xfrm>
          <a:prstGeom prst="rect">
            <a:avLst/>
          </a:prstGeom>
        </p:spPr>
        <p:txBody>
          <a:bodyPr wrap="square">
            <a:spAutoFit/>
          </a:bodyPr>
          <a:lstStyle/>
          <a:p>
            <a:pPr lvl="1"/>
            <a:endParaRPr lang="en-US" sz="2000" b="1" dirty="0" smtClean="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lvl="1"/>
            <a:endParaRPr lang="en-US" sz="2000" b="1"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lvl="1"/>
            <a:r>
              <a:rPr lang="en-US" sz="2000" b="1" dirty="0" smtClean="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p>
          <a:p>
            <a:pPr lvl="1"/>
            <a:endParaRPr lang="en-US" sz="2000" b="1"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sz="20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endParaRPr lang="en-US" sz="20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8467674" y="2013417"/>
            <a:ext cx="838200" cy="1314450"/>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28859" y="359450"/>
            <a:ext cx="1280160" cy="1817828"/>
          </a:xfrm>
          <a:prstGeom prst="rect">
            <a:avLst/>
          </a:prstGeom>
        </p:spPr>
      </p:pic>
      <p:pic>
        <p:nvPicPr>
          <p:cNvPr id="12" name="Picture 11"/>
          <p:cNvPicPr>
            <a:picLocks noChangeAspect="1"/>
          </p:cNvPicPr>
          <p:nvPr/>
        </p:nvPicPr>
        <p:blipFill>
          <a:blip r:embed="rId5"/>
          <a:stretch>
            <a:fillRect/>
          </a:stretch>
        </p:blipFill>
        <p:spPr>
          <a:xfrm>
            <a:off x="10509764" y="1097280"/>
            <a:ext cx="1162050" cy="1666875"/>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29138" y="3573688"/>
            <a:ext cx="3463336" cy="2834640"/>
          </a:xfrm>
          <a:prstGeom prst="rect">
            <a:avLst/>
          </a:prstGeom>
        </p:spPr>
      </p:pic>
      <p:pic>
        <p:nvPicPr>
          <p:cNvPr id="5" name="Picture 4"/>
          <p:cNvPicPr>
            <a:picLocks noChangeAspect="1"/>
          </p:cNvPicPr>
          <p:nvPr/>
        </p:nvPicPr>
        <p:blipFill>
          <a:blip r:embed="rId7"/>
          <a:stretch>
            <a:fillRect/>
          </a:stretch>
        </p:blipFill>
        <p:spPr>
          <a:xfrm>
            <a:off x="3298031" y="1030108"/>
            <a:ext cx="4114800" cy="3048155"/>
          </a:xfrm>
          <a:prstGeom prst="rect">
            <a:avLst/>
          </a:prstGeom>
        </p:spPr>
      </p:pic>
      <p:pic>
        <p:nvPicPr>
          <p:cNvPr id="7" name="Picture 6"/>
          <p:cNvPicPr>
            <a:picLocks noChangeAspect="1"/>
          </p:cNvPicPr>
          <p:nvPr/>
        </p:nvPicPr>
        <p:blipFill>
          <a:blip r:embed="rId8"/>
          <a:stretch>
            <a:fillRect/>
          </a:stretch>
        </p:blipFill>
        <p:spPr>
          <a:xfrm>
            <a:off x="392896" y="2855293"/>
            <a:ext cx="2194560" cy="3031740"/>
          </a:xfrm>
          <a:prstGeom prst="rect">
            <a:avLst/>
          </a:prstGeom>
        </p:spPr>
      </p:pic>
      <p:sp>
        <p:nvSpPr>
          <p:cNvPr id="8" name="TextBox 7"/>
          <p:cNvSpPr txBox="1"/>
          <p:nvPr/>
        </p:nvSpPr>
        <p:spPr>
          <a:xfrm>
            <a:off x="2868015" y="4317373"/>
            <a:ext cx="5671020" cy="1754326"/>
          </a:xfrm>
          <a:prstGeom prst="rect">
            <a:avLst/>
          </a:prstGeom>
          <a:noFill/>
        </p:spPr>
        <p:txBody>
          <a:bodyPr wrap="square" rtlCol="0">
            <a:spAutoFit/>
          </a:bodyPr>
          <a:lstStyle/>
          <a:p>
            <a:r>
              <a:rPr lang="en-US" sz="1200" dirty="0" smtClean="0"/>
              <a:t>Ann Hardy was a classmate of Jimbo in the 2</a:t>
            </a:r>
            <a:r>
              <a:rPr lang="en-US" sz="1200" baseline="30000" dirty="0" smtClean="0"/>
              <a:t>nd</a:t>
            </a:r>
            <a:r>
              <a:rPr lang="en-US" sz="1200" dirty="0" smtClean="0"/>
              <a:t> grade.  They were housed</a:t>
            </a:r>
          </a:p>
          <a:p>
            <a:r>
              <a:rPr lang="en-US" sz="1200" dirty="0"/>
              <a:t>i</a:t>
            </a:r>
            <a:r>
              <a:rPr lang="en-US" sz="1200" dirty="0" smtClean="0"/>
              <a:t>n the little red schoolhouse (pictured above) that now sits on the Fairgrounds.  Jimbo was an avid reader of classic comics from his Aunt Betty’s Drugstore.  Our teacher, Miss Myrtle Stuart, allowed her students to tell stories the last half hour of each day.  </a:t>
            </a:r>
          </a:p>
          <a:p>
            <a:endParaRPr lang="en-US" sz="1200" dirty="0"/>
          </a:p>
          <a:p>
            <a:r>
              <a:rPr lang="en-US" sz="1200" dirty="0" smtClean="0"/>
              <a:t>Jimbo regaled us with a story for several months, telling it in small segments each day.   Later, Ann Hardy realized that the story was from the famous story by Victor Hugo, </a:t>
            </a:r>
            <a:r>
              <a:rPr lang="en-US" sz="1200" b="1" i="1" dirty="0" smtClean="0"/>
              <a:t>Les Miserables</a:t>
            </a:r>
            <a:r>
              <a:rPr lang="en-US" sz="1200" dirty="0" smtClean="0"/>
              <a:t>.  Jimbo was quite a story teller!</a:t>
            </a:r>
            <a:endParaRPr lang="en-US" sz="1200" dirty="0"/>
          </a:p>
        </p:txBody>
      </p:sp>
      <p:sp>
        <p:nvSpPr>
          <p:cNvPr id="11" name="TextBox 10"/>
          <p:cNvSpPr txBox="1"/>
          <p:nvPr/>
        </p:nvSpPr>
        <p:spPr>
          <a:xfrm>
            <a:off x="8665102" y="6458333"/>
            <a:ext cx="2924647" cy="307777"/>
          </a:xfrm>
          <a:prstGeom prst="rect">
            <a:avLst/>
          </a:prstGeom>
          <a:noFill/>
        </p:spPr>
        <p:txBody>
          <a:bodyPr wrap="none" rtlCol="0">
            <a:spAutoFit/>
          </a:bodyPr>
          <a:lstStyle/>
          <a:p>
            <a:r>
              <a:rPr lang="en-US" sz="1400" dirty="0" smtClean="0"/>
              <a:t>Jimbo’s first grade class. 1946-47</a:t>
            </a:r>
            <a:endParaRPr lang="en-US" sz="1400" dirty="0"/>
          </a:p>
        </p:txBody>
      </p:sp>
      <p:sp>
        <p:nvSpPr>
          <p:cNvPr id="3" name="TextBox 2"/>
          <p:cNvSpPr txBox="1"/>
          <p:nvPr/>
        </p:nvSpPr>
        <p:spPr>
          <a:xfrm>
            <a:off x="3450210" y="152653"/>
            <a:ext cx="6989990" cy="523220"/>
          </a:xfrm>
          <a:prstGeom prst="rect">
            <a:avLst/>
          </a:prstGeom>
          <a:noFill/>
        </p:spPr>
        <p:txBody>
          <a:bodyPr wrap="none" rtlCol="0">
            <a:spAutoFit/>
          </a:bodyPr>
          <a:lstStyle/>
          <a:p>
            <a:r>
              <a:rPr lang="en-US" sz="2800" dirty="0" err="1" smtClean="0"/>
              <a:t>Jimbo’s</a:t>
            </a:r>
            <a:r>
              <a:rPr lang="en-US" sz="2800" dirty="0" smtClean="0"/>
              <a:t> Use of the </a:t>
            </a:r>
            <a:r>
              <a:rPr lang="en-US" sz="2800" dirty="0" err="1" smtClean="0"/>
              <a:t>Muncy</a:t>
            </a:r>
            <a:r>
              <a:rPr lang="en-US" sz="2800" dirty="0" smtClean="0"/>
              <a:t> Drugstore </a:t>
            </a:r>
            <a:r>
              <a:rPr lang="en-US" sz="2800" dirty="0" err="1" smtClean="0"/>
              <a:t>Newstand</a:t>
            </a:r>
            <a:endParaRPr lang="en-US" sz="2800" dirty="0"/>
          </a:p>
        </p:txBody>
      </p:sp>
    </p:spTree>
    <p:extLst>
      <p:ext uri="{BB962C8B-B14F-4D97-AF65-F5344CB8AC3E}">
        <p14:creationId xmlns:p14="http://schemas.microsoft.com/office/powerpoint/2010/main" val="27658144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374" y="148966"/>
            <a:ext cx="10058400" cy="1450757"/>
          </a:xfrm>
        </p:spPr>
        <p:txBody>
          <a:bodyPr>
            <a:noAutofit/>
          </a:bodyPr>
          <a:lstStyle/>
          <a:p>
            <a:pPr algn="ctr"/>
            <a:r>
              <a:rPr lang="en-US" sz="3600" b="1" i="1" u="sng" dirty="0" smtClean="0"/>
              <a:t>Notable Firsts:  Governor Darden of VA Visits Bland County to Dedicate WWII Honor Roll</a:t>
            </a:r>
            <a:br>
              <a:rPr lang="en-US" sz="3600" b="1" i="1" u="sng" dirty="0" smtClean="0"/>
            </a:br>
            <a:r>
              <a:rPr lang="en-US" sz="3600" b="1" i="1" dirty="0" smtClean="0"/>
              <a:t>August 10, 1944</a:t>
            </a:r>
            <a:endParaRPr lang="en-US" sz="3600" b="1" i="1" dirty="0"/>
          </a:p>
        </p:txBody>
      </p:sp>
      <p:pic>
        <p:nvPicPr>
          <p:cNvPr id="4" name="Content Placeholder 3"/>
          <p:cNvPicPr>
            <a:picLocks noGrp="1" noChangeAspect="1"/>
          </p:cNvPicPr>
          <p:nvPr>
            <p:ph idx="1"/>
          </p:nvPr>
        </p:nvPicPr>
        <p:blipFill>
          <a:blip r:embed="rId2"/>
          <a:stretch>
            <a:fillRect/>
          </a:stretch>
        </p:blipFill>
        <p:spPr>
          <a:xfrm>
            <a:off x="569383" y="1910221"/>
            <a:ext cx="3383280" cy="3588456"/>
          </a:xfrm>
          <a:prstGeom prst="rect">
            <a:avLst/>
          </a:prstGeom>
        </p:spPr>
      </p:pic>
      <p:pic>
        <p:nvPicPr>
          <p:cNvPr id="5" name="Picture 4"/>
          <p:cNvPicPr>
            <a:picLocks noChangeAspect="1"/>
          </p:cNvPicPr>
          <p:nvPr/>
        </p:nvPicPr>
        <p:blipFill>
          <a:blip r:embed="rId3"/>
          <a:stretch>
            <a:fillRect/>
          </a:stretch>
        </p:blipFill>
        <p:spPr>
          <a:xfrm>
            <a:off x="-8191500" y="-15621000"/>
            <a:ext cx="7315200" cy="9753600"/>
          </a:xfrm>
          <a:prstGeom prst="rect">
            <a:avLst/>
          </a:prstGeom>
        </p:spPr>
      </p:pic>
      <p:pic>
        <p:nvPicPr>
          <p:cNvPr id="6" name="Picture 5"/>
          <p:cNvPicPr>
            <a:picLocks noChangeAspect="1"/>
          </p:cNvPicPr>
          <p:nvPr/>
        </p:nvPicPr>
        <p:blipFill>
          <a:blip r:embed="rId4"/>
          <a:stretch>
            <a:fillRect/>
          </a:stretch>
        </p:blipFill>
        <p:spPr>
          <a:xfrm>
            <a:off x="8317869" y="1599723"/>
            <a:ext cx="3583468" cy="4572000"/>
          </a:xfrm>
          <a:prstGeom prst="rect">
            <a:avLst/>
          </a:prstGeom>
        </p:spPr>
      </p:pic>
      <p:pic>
        <p:nvPicPr>
          <p:cNvPr id="3" name="Picture 2"/>
          <p:cNvPicPr>
            <a:picLocks noChangeAspect="1"/>
          </p:cNvPicPr>
          <p:nvPr/>
        </p:nvPicPr>
        <p:blipFill>
          <a:blip r:embed="rId5"/>
          <a:stretch>
            <a:fillRect/>
          </a:stretch>
        </p:blipFill>
        <p:spPr>
          <a:xfrm>
            <a:off x="4190036" y="2032281"/>
            <a:ext cx="3890459" cy="2834640"/>
          </a:xfrm>
          <a:prstGeom prst="rect">
            <a:avLst/>
          </a:prstGeom>
        </p:spPr>
      </p:pic>
      <p:sp>
        <p:nvSpPr>
          <p:cNvPr id="7" name="Up Arrow 6"/>
          <p:cNvSpPr/>
          <p:nvPr/>
        </p:nvSpPr>
        <p:spPr>
          <a:xfrm>
            <a:off x="4891033" y="4866921"/>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568077" y="5171459"/>
            <a:ext cx="1791644" cy="369332"/>
          </a:xfrm>
          <a:prstGeom prst="rect">
            <a:avLst/>
          </a:prstGeom>
          <a:noFill/>
        </p:spPr>
        <p:txBody>
          <a:bodyPr wrap="none" rtlCol="0">
            <a:spAutoFit/>
          </a:bodyPr>
          <a:lstStyle/>
          <a:p>
            <a:r>
              <a:rPr lang="en-US" b="1" dirty="0" smtClean="0"/>
              <a:t>WWII Honor Roll</a:t>
            </a:r>
            <a:endParaRPr lang="en-US" b="1" dirty="0"/>
          </a:p>
        </p:txBody>
      </p:sp>
    </p:spTree>
    <p:extLst>
      <p:ext uri="{BB962C8B-B14F-4D97-AF65-F5344CB8AC3E}">
        <p14:creationId xmlns:p14="http://schemas.microsoft.com/office/powerpoint/2010/main" val="39438953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106" y="394977"/>
            <a:ext cx="10058400" cy="1450757"/>
          </a:xfrm>
        </p:spPr>
        <p:txBody>
          <a:bodyPr>
            <a:normAutofit fontScale="90000"/>
          </a:bodyPr>
          <a:lstStyle/>
          <a:p>
            <a:pPr algn="ctr"/>
            <a:r>
              <a:rPr lang="en-US" sz="4000" b="1" i="1" u="sng" dirty="0" smtClean="0"/>
              <a:t>Notables Firsts – FFA Founded by Ceres Native </a:t>
            </a:r>
            <a:br>
              <a:rPr lang="en-US" sz="4000" b="1" i="1" u="sng" dirty="0" smtClean="0"/>
            </a:br>
            <a:r>
              <a:rPr lang="en-US" sz="4000" b="1" i="1" u="sng" dirty="0" smtClean="0"/>
              <a:t>Henry C Groseclose (et., al) </a:t>
            </a:r>
            <a:br>
              <a:rPr lang="en-US" sz="4000" b="1" i="1" u="sng" dirty="0" smtClean="0"/>
            </a:br>
            <a:r>
              <a:rPr lang="en-US" sz="4000" b="1" i="1" dirty="0" smtClean="0">
                <a:effectLst>
                  <a:outerShdw blurRad="38100" dist="38100" dir="2700000" algn="tl">
                    <a:srgbClr val="000000">
                      <a:alpha val="43137"/>
                    </a:srgbClr>
                  </a:outerShdw>
                </a:effectLst>
              </a:rPr>
              <a:t>1928</a:t>
            </a:r>
            <a:endParaRPr lang="en-US" sz="4000" b="1"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dirty="0" smtClean="0"/>
          </a:p>
          <a:p>
            <a:endParaRPr lang="en-US" dirty="0"/>
          </a:p>
        </p:txBody>
      </p:sp>
      <p:pic>
        <p:nvPicPr>
          <p:cNvPr id="4" name="Picture 3" descr="C:\Users\Ann Hardy Beardshall\Documents\BCHS\2017 Calendar- Events\2017CalPics\DSCN557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900" y="1845734"/>
            <a:ext cx="5513311" cy="4023360"/>
          </a:xfrm>
          <a:prstGeom prst="rect">
            <a:avLst/>
          </a:prstGeom>
          <a:noFill/>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9179" y="2233266"/>
            <a:ext cx="4251575" cy="3108960"/>
          </a:xfrm>
          <a:prstGeom prst="rect">
            <a:avLst/>
          </a:prstGeom>
        </p:spPr>
      </p:pic>
    </p:spTree>
    <p:extLst>
      <p:ext uri="{BB962C8B-B14F-4D97-AF65-F5344CB8AC3E}">
        <p14:creationId xmlns:p14="http://schemas.microsoft.com/office/powerpoint/2010/main" val="52526148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920" y="78828"/>
            <a:ext cx="12313920" cy="1071633"/>
          </a:xfrm>
        </p:spPr>
        <p:txBody>
          <a:bodyPr>
            <a:normAutofit fontScale="90000"/>
          </a:bodyPr>
          <a:lstStyle/>
          <a:p>
            <a:pPr algn="ctr"/>
            <a:r>
              <a:rPr lang="en-US" sz="4400" b="1" i="1" u="sng" dirty="0" smtClean="0"/>
              <a:t>Notable First: VPI Football Team Trains at Camp Roland </a:t>
            </a:r>
            <a:br>
              <a:rPr lang="en-US" sz="4400" b="1" i="1" u="sng" dirty="0" smtClean="0"/>
            </a:br>
            <a:r>
              <a:rPr lang="en-US" sz="4400" b="1" i="1" u="sng" dirty="0" smtClean="0"/>
              <a:t>Nine Days in September 1953</a:t>
            </a:r>
            <a:endParaRPr lang="en-US" sz="4400" b="1" i="1" u="sng" dirty="0"/>
          </a:p>
        </p:txBody>
      </p:sp>
      <p:pic>
        <p:nvPicPr>
          <p:cNvPr id="4" name="Content Placeholder 3"/>
          <p:cNvPicPr>
            <a:picLocks noGrp="1" noChangeAspect="1"/>
          </p:cNvPicPr>
          <p:nvPr>
            <p:ph idx="4294967295"/>
          </p:nvPr>
        </p:nvPicPr>
        <p:blipFill>
          <a:blip r:embed="rId2"/>
          <a:stretch>
            <a:fillRect/>
          </a:stretch>
        </p:blipFill>
        <p:spPr>
          <a:xfrm>
            <a:off x="215219" y="1338873"/>
            <a:ext cx="1963909" cy="4809894"/>
          </a:xfrm>
          <a:prstGeom prst="rect">
            <a:avLst/>
          </a:prstGeom>
          <a:ln w="88900" cap="sq" cmpd="thickThin">
            <a:solidFill>
              <a:srgbClr val="000000"/>
            </a:solidFill>
            <a:prstDash val="solid"/>
            <a:miter lim="800000"/>
          </a:ln>
          <a:effectLst>
            <a:innerShdw blurRad="76200">
              <a:srgbClr val="000000"/>
            </a:innerShdw>
          </a:effectLst>
        </p:spPr>
      </p:pic>
      <p:sp>
        <p:nvSpPr>
          <p:cNvPr id="5" name="TextBox 4"/>
          <p:cNvSpPr txBox="1"/>
          <p:nvPr/>
        </p:nvSpPr>
        <p:spPr>
          <a:xfrm>
            <a:off x="4519749" y="2464526"/>
            <a:ext cx="184731"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3"/>
          <a:stretch>
            <a:fillRect/>
          </a:stretch>
        </p:blipFill>
        <p:spPr>
          <a:xfrm>
            <a:off x="2382017" y="3630712"/>
            <a:ext cx="6858000" cy="2605388"/>
          </a:xfrm>
          <a:prstGeom prst="rect">
            <a:avLst/>
          </a:prstGeom>
        </p:spPr>
      </p:pic>
      <p:pic>
        <p:nvPicPr>
          <p:cNvPr id="6" name="Picture 5"/>
          <p:cNvPicPr>
            <a:picLocks noChangeAspect="1"/>
          </p:cNvPicPr>
          <p:nvPr/>
        </p:nvPicPr>
        <p:blipFill>
          <a:blip r:embed="rId4"/>
          <a:stretch>
            <a:fillRect/>
          </a:stretch>
        </p:blipFill>
        <p:spPr>
          <a:xfrm>
            <a:off x="7196983" y="1130877"/>
            <a:ext cx="4278474" cy="2286000"/>
          </a:xfrm>
          <a:prstGeom prst="rect">
            <a:avLst/>
          </a:prstGeom>
        </p:spPr>
      </p:pic>
      <p:pic>
        <p:nvPicPr>
          <p:cNvPr id="7" name="Picture 6"/>
          <p:cNvPicPr>
            <a:picLocks noChangeAspect="1"/>
          </p:cNvPicPr>
          <p:nvPr/>
        </p:nvPicPr>
        <p:blipFill>
          <a:blip r:embed="rId5"/>
          <a:stretch>
            <a:fillRect/>
          </a:stretch>
        </p:blipFill>
        <p:spPr>
          <a:xfrm>
            <a:off x="4877945" y="1130877"/>
            <a:ext cx="1823862" cy="2468880"/>
          </a:xfrm>
          <a:prstGeom prst="rect">
            <a:avLst/>
          </a:prstGeom>
        </p:spPr>
      </p:pic>
      <p:pic>
        <p:nvPicPr>
          <p:cNvPr id="8" name="Picture 7"/>
          <p:cNvPicPr>
            <a:picLocks noChangeAspect="1"/>
          </p:cNvPicPr>
          <p:nvPr/>
        </p:nvPicPr>
        <p:blipFill>
          <a:blip r:embed="rId6"/>
          <a:stretch>
            <a:fillRect/>
          </a:stretch>
        </p:blipFill>
        <p:spPr>
          <a:xfrm>
            <a:off x="2489573" y="1165939"/>
            <a:ext cx="1719731" cy="2377440"/>
          </a:xfrm>
          <a:prstGeom prst="rect">
            <a:avLst/>
          </a:prstGeom>
        </p:spPr>
      </p:pic>
      <p:sp>
        <p:nvSpPr>
          <p:cNvPr id="9" name="TextBox 8"/>
          <p:cNvSpPr txBox="1"/>
          <p:nvPr/>
        </p:nvSpPr>
        <p:spPr>
          <a:xfrm>
            <a:off x="9336220" y="3871577"/>
            <a:ext cx="2501198" cy="2123658"/>
          </a:xfrm>
          <a:prstGeom prst="rect">
            <a:avLst/>
          </a:prstGeom>
          <a:noFill/>
        </p:spPr>
        <p:txBody>
          <a:bodyPr wrap="none" rtlCol="0">
            <a:spAutoFit/>
          </a:bodyPr>
          <a:lstStyle/>
          <a:p>
            <a:r>
              <a:rPr lang="en-US" sz="1400" b="1" dirty="0" smtClean="0"/>
              <a:t>VPI Record (1953)</a:t>
            </a:r>
          </a:p>
          <a:p>
            <a:r>
              <a:rPr lang="en-US" sz="1400" b="1" dirty="0" smtClean="0"/>
              <a:t>Won=5</a:t>
            </a:r>
          </a:p>
          <a:p>
            <a:r>
              <a:rPr lang="en-US" sz="1400" b="1" dirty="0" smtClean="0"/>
              <a:t>Lost = 5</a:t>
            </a:r>
          </a:p>
          <a:p>
            <a:endParaRPr lang="en-US" sz="1400" b="1" dirty="0"/>
          </a:p>
          <a:p>
            <a:r>
              <a:rPr lang="en-US" sz="1400" b="1" dirty="0" smtClean="0"/>
              <a:t>Coach Frank Moseley</a:t>
            </a:r>
          </a:p>
          <a:p>
            <a:endParaRPr lang="en-US" sz="1400" dirty="0"/>
          </a:p>
          <a:p>
            <a:r>
              <a:rPr lang="en-US" sz="1600" b="1" dirty="0" smtClean="0"/>
              <a:t>Played 2 games in Bluefield</a:t>
            </a:r>
          </a:p>
          <a:p>
            <a:r>
              <a:rPr lang="en-US" sz="1600" b="1" dirty="0" smtClean="0"/>
              <a:t>VPI  7   Marshall 0 (W)</a:t>
            </a:r>
          </a:p>
          <a:p>
            <a:r>
              <a:rPr lang="en-US" sz="1600" b="1" dirty="0" smtClean="0"/>
              <a:t>VPI  7   WVU  12   (L)  </a:t>
            </a:r>
            <a:endParaRPr lang="en-US" sz="1600" b="1" dirty="0"/>
          </a:p>
        </p:txBody>
      </p:sp>
    </p:spTree>
    <p:extLst>
      <p:ext uri="{BB962C8B-B14F-4D97-AF65-F5344CB8AC3E}">
        <p14:creationId xmlns:p14="http://schemas.microsoft.com/office/powerpoint/2010/main" val="34891902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327" y="1503262"/>
            <a:ext cx="11443062" cy="2262922"/>
          </a:xfrm>
        </p:spPr>
        <p:txBody>
          <a:bodyPr>
            <a:normAutofit fontScale="90000"/>
          </a:bodyPr>
          <a:lstStyle/>
          <a:p>
            <a:pPr algn="ctr"/>
            <a:r>
              <a:rPr lang="en-US" sz="5400" dirty="0" smtClean="0"/>
              <a:t/>
            </a:r>
            <a:br>
              <a:rPr lang="en-US" sz="5400" dirty="0" smtClean="0"/>
            </a:br>
            <a:r>
              <a:rPr lang="en-US" sz="5400" b="1" i="1" dirty="0" smtClean="0"/>
              <a:t>The First White Settlers </a:t>
            </a:r>
            <a:r>
              <a:rPr lang="en-US" sz="5400" dirty="0" smtClean="0"/>
              <a:t/>
            </a:r>
            <a:br>
              <a:rPr lang="en-US" sz="5400" dirty="0" smtClean="0"/>
            </a:br>
            <a:r>
              <a:rPr lang="en-US" sz="5400" dirty="0" smtClean="0"/>
              <a:t>in </a:t>
            </a:r>
            <a:r>
              <a:rPr lang="en-US" sz="5400" dirty="0"/>
              <a:t/>
            </a:r>
            <a:br>
              <a:rPr lang="en-US" sz="5400" dirty="0"/>
            </a:br>
            <a:r>
              <a:rPr lang="en-US" sz="5400" dirty="0" smtClean="0"/>
              <a:t>Area to Become BLAND COUNTY </a:t>
            </a:r>
            <a:br>
              <a:rPr lang="en-US" sz="5400" dirty="0" smtClean="0"/>
            </a:br>
            <a:r>
              <a:rPr lang="en-US" sz="5400" dirty="0" smtClean="0"/>
              <a:t>(1790 – 1861)</a:t>
            </a:r>
            <a:endParaRPr lang="en-US" sz="5400" dirty="0"/>
          </a:p>
        </p:txBody>
      </p:sp>
      <p:sp>
        <p:nvSpPr>
          <p:cNvPr id="3" name="Content Placeholder 2"/>
          <p:cNvSpPr>
            <a:spLocks noGrp="1"/>
          </p:cNvSpPr>
          <p:nvPr>
            <p:ph type="body" idx="1"/>
          </p:nvPr>
        </p:nvSpPr>
        <p:spPr>
          <a:xfrm>
            <a:off x="696685" y="4592465"/>
            <a:ext cx="10920549" cy="1547078"/>
          </a:xfrm>
        </p:spPr>
        <p:txBody>
          <a:bodyPr>
            <a:normAutofit/>
          </a:bodyPr>
          <a:lstStyle/>
          <a:p>
            <a:endParaRPr lang="en-US" b="1" dirty="0" smtClean="0"/>
          </a:p>
          <a:p>
            <a:r>
              <a:rPr lang="en-US" b="1" dirty="0" smtClean="0"/>
              <a:t>European </a:t>
            </a:r>
            <a:r>
              <a:rPr lang="en-US" b="1" dirty="0"/>
              <a:t>Settlement and Formation of Bland County European settlers began to arrive in the late 18th century. </a:t>
            </a:r>
            <a:endParaRPr lang="en-US" b="1" i="1" dirty="0"/>
          </a:p>
        </p:txBody>
      </p:sp>
    </p:spTree>
    <p:extLst>
      <p:ext uri="{BB962C8B-B14F-4D97-AF65-F5344CB8AC3E}">
        <p14:creationId xmlns:p14="http://schemas.microsoft.com/office/powerpoint/2010/main" val="31642586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897907" y="3796675"/>
            <a:ext cx="4159624" cy="1098055"/>
          </a:xfrm>
        </p:spPr>
        <p:txBody>
          <a:bodyPr>
            <a:noAutofit/>
          </a:bodyPr>
          <a:lstStyle/>
          <a:p>
            <a:pPr algn="ctr"/>
            <a:r>
              <a:rPr lang="en-US" sz="3200" b="1" i="1" u="sng" dirty="0" smtClean="0">
                <a:latin typeface="+mn-lt"/>
              </a:rPr>
              <a:t>Notable First: First Senior Class to Make Senior Trip Via Air to Disney World </a:t>
            </a:r>
            <a:br>
              <a:rPr lang="en-US" sz="3200" b="1" i="1" u="sng" dirty="0" smtClean="0">
                <a:latin typeface="+mn-lt"/>
              </a:rPr>
            </a:br>
            <a:r>
              <a:rPr lang="en-US" sz="3200" b="1" i="1" u="sng" dirty="0" smtClean="0">
                <a:latin typeface="+mn-lt"/>
              </a:rPr>
              <a:t/>
            </a:r>
            <a:br>
              <a:rPr lang="en-US" sz="3200" b="1" i="1" u="sng" dirty="0" smtClean="0">
                <a:latin typeface="+mn-lt"/>
              </a:rPr>
            </a:br>
            <a:r>
              <a:rPr lang="en-US" sz="3200" b="1" i="1" u="sng" dirty="0" smtClean="0"/>
              <a:t>Bland High School</a:t>
            </a:r>
            <a:br>
              <a:rPr lang="en-US" sz="3200" b="1" i="1" u="sng" dirty="0" smtClean="0"/>
            </a:br>
            <a:r>
              <a:rPr lang="en-US" sz="3200" b="1" i="1" u="sng" dirty="0" smtClean="0"/>
              <a:t/>
            </a:r>
            <a:br>
              <a:rPr lang="en-US" sz="3200" b="1" i="1" u="sng" dirty="0" smtClean="0"/>
            </a:br>
            <a:r>
              <a:rPr lang="en-US" sz="3200" b="1" i="1" u="sng" dirty="0" smtClean="0"/>
              <a:t>Class of 1974</a:t>
            </a:r>
            <a:endParaRPr lang="en-US" sz="3200" b="1" i="1" u="sng" dirty="0"/>
          </a:p>
        </p:txBody>
      </p:sp>
      <p:sp>
        <p:nvSpPr>
          <p:cNvPr id="5" name="TextBox 4"/>
          <p:cNvSpPr txBox="1"/>
          <p:nvPr/>
        </p:nvSpPr>
        <p:spPr>
          <a:xfrm>
            <a:off x="4519749" y="2464526"/>
            <a:ext cx="184731" cy="369332"/>
          </a:xfrm>
          <a:prstGeom prst="rect">
            <a:avLst/>
          </a:prstGeom>
          <a:noFill/>
        </p:spPr>
        <p:txBody>
          <a:bodyPr wrap="none" rtlCol="0">
            <a:spAutoFit/>
          </a:bodyPr>
          <a:lstStyle/>
          <a:p>
            <a:endParaRPr lang="en-US" dirty="0"/>
          </a:p>
        </p:txBody>
      </p:sp>
      <p:pic>
        <p:nvPicPr>
          <p:cNvPr id="11" name="Picture 10"/>
          <p:cNvPicPr>
            <a:picLocks noChangeAspect="1"/>
          </p:cNvPicPr>
          <p:nvPr/>
        </p:nvPicPr>
        <p:blipFill>
          <a:blip r:embed="rId2"/>
          <a:stretch>
            <a:fillRect/>
          </a:stretch>
        </p:blipFill>
        <p:spPr>
          <a:xfrm>
            <a:off x="260563" y="151618"/>
            <a:ext cx="7637344" cy="6217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93604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59847"/>
            <a:ext cx="10058400" cy="1594485"/>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7701" y="1500332"/>
            <a:ext cx="5370986" cy="301752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1873" y="1527750"/>
            <a:ext cx="5335415" cy="3017520"/>
          </a:xfrm>
          <a:prstGeom prst="rect">
            <a:avLst/>
          </a:prstGeom>
        </p:spPr>
      </p:pic>
      <p:sp>
        <p:nvSpPr>
          <p:cNvPr id="4" name="Rectangle 3"/>
          <p:cNvSpPr/>
          <p:nvPr/>
        </p:nvSpPr>
        <p:spPr>
          <a:xfrm>
            <a:off x="1170215" y="307782"/>
            <a:ext cx="9172574" cy="1446550"/>
          </a:xfrm>
          <a:prstGeom prst="rect">
            <a:avLst/>
          </a:prstGeom>
        </p:spPr>
        <p:txBody>
          <a:bodyPr wrap="square">
            <a:spAutoFit/>
          </a:bodyPr>
          <a:lstStyle/>
          <a:p>
            <a:pPr algn="r"/>
            <a:r>
              <a:rPr lang="en-US" sz="4400" b="1" i="1" u="sng" dirty="0"/>
              <a:t>Notables Firsts </a:t>
            </a:r>
            <a:r>
              <a:rPr lang="en-US" sz="4400" b="1" i="1" u="sng" dirty="0" smtClean="0"/>
              <a:t>–Appalachian </a:t>
            </a:r>
            <a:r>
              <a:rPr lang="en-US" sz="4400" b="1" i="1" u="sng" dirty="0"/>
              <a:t>Trail</a:t>
            </a:r>
            <a:br>
              <a:rPr lang="en-US" sz="4400" b="1" i="1" u="sng" dirty="0"/>
            </a:br>
            <a:endParaRPr lang="en-US" sz="4400" b="1" i="1" u="sng" dirty="0"/>
          </a:p>
        </p:txBody>
      </p:sp>
      <p:sp>
        <p:nvSpPr>
          <p:cNvPr id="5" name="TextBox 4"/>
          <p:cNvSpPr txBox="1"/>
          <p:nvPr/>
        </p:nvSpPr>
        <p:spPr>
          <a:xfrm>
            <a:off x="468193" y="4535600"/>
            <a:ext cx="6301014" cy="1846659"/>
          </a:xfrm>
          <a:prstGeom prst="rect">
            <a:avLst/>
          </a:prstGeom>
          <a:noFill/>
        </p:spPr>
        <p:txBody>
          <a:bodyPr wrap="square" rtlCol="0">
            <a:spAutoFit/>
          </a:bodyPr>
          <a:lstStyle/>
          <a:p>
            <a:pPr marL="285750" indent="-285750">
              <a:buFont typeface="Wingdings" panose="05000000000000000000" pitchFamily="2" charset="2"/>
              <a:buChar char="Ø"/>
            </a:pPr>
            <a:r>
              <a:rPr lang="en-US" dirty="0"/>
              <a:t>The County of Bland is home to 56 miles of the famous Appalachian </a:t>
            </a:r>
            <a:r>
              <a:rPr lang="en-US" dirty="0" smtClean="0"/>
              <a:t>Trail</a:t>
            </a:r>
          </a:p>
          <a:p>
            <a:pPr marL="285750" indent="-285750">
              <a:buFont typeface="Wingdings" panose="05000000000000000000" pitchFamily="2" charset="2"/>
              <a:buChar char="Ø"/>
            </a:pPr>
            <a:r>
              <a:rPr lang="en-US" dirty="0" smtClean="0"/>
              <a:t>Most </a:t>
            </a:r>
            <a:r>
              <a:rPr lang="en-US" dirty="0"/>
              <a:t>of </a:t>
            </a:r>
            <a:r>
              <a:rPr lang="en-US" dirty="0" smtClean="0"/>
              <a:t>Any Virginia County </a:t>
            </a:r>
            <a:r>
              <a:rPr lang="en-US" dirty="0"/>
              <a:t>along the 2,174 mile trek</a:t>
            </a:r>
            <a:r>
              <a:rPr lang="en-US" dirty="0" smtClean="0"/>
              <a:t>.</a:t>
            </a:r>
            <a:r>
              <a:rPr lang="en-US" dirty="0"/>
              <a:t> </a:t>
            </a:r>
            <a:endParaRPr lang="en-US" dirty="0" smtClean="0"/>
          </a:p>
          <a:p>
            <a:pPr marL="285750" indent="-285750">
              <a:buFont typeface="Wingdings" panose="05000000000000000000" pitchFamily="2" charset="2"/>
              <a:buChar char="Ø"/>
            </a:pPr>
            <a:r>
              <a:rPr lang="en-US" dirty="0" smtClean="0"/>
              <a:t>April-May </a:t>
            </a:r>
            <a:r>
              <a:rPr lang="en-US" dirty="0"/>
              <a:t>peak period for hikers northbound</a:t>
            </a:r>
          </a:p>
          <a:p>
            <a:pPr marL="285750" indent="-285750">
              <a:buFont typeface="Wingdings" panose="05000000000000000000" pitchFamily="2" charset="2"/>
              <a:buChar char="Ø"/>
            </a:pPr>
            <a:r>
              <a:rPr lang="en-US" dirty="0" smtClean="0"/>
              <a:t>Sept-October peak period for hikers southbou</a:t>
            </a:r>
            <a:r>
              <a:rPr lang="en-US" sz="2000" dirty="0" smtClean="0"/>
              <a:t>nd</a:t>
            </a:r>
          </a:p>
          <a:p>
            <a:endParaRPr lang="en-US" dirty="0"/>
          </a:p>
        </p:txBody>
      </p:sp>
      <p:sp>
        <p:nvSpPr>
          <p:cNvPr id="6" name="TextBox 5"/>
          <p:cNvSpPr txBox="1"/>
          <p:nvPr/>
        </p:nvSpPr>
        <p:spPr>
          <a:xfrm>
            <a:off x="7289074" y="5164183"/>
            <a:ext cx="45719" cy="369332"/>
          </a:xfrm>
          <a:prstGeom prst="rect">
            <a:avLst/>
          </a:prstGeom>
          <a:noFill/>
        </p:spPr>
        <p:txBody>
          <a:bodyPr wrap="square" rtlCol="0">
            <a:spAutoFit/>
          </a:bodyPr>
          <a:lstStyle/>
          <a:p>
            <a:endParaRPr lang="en-US" dirty="0"/>
          </a:p>
        </p:txBody>
      </p:sp>
      <p:sp>
        <p:nvSpPr>
          <p:cNvPr id="9" name="TextBox 8"/>
          <p:cNvSpPr txBox="1"/>
          <p:nvPr/>
        </p:nvSpPr>
        <p:spPr>
          <a:xfrm>
            <a:off x="7334793" y="4517852"/>
            <a:ext cx="4352217" cy="2031325"/>
          </a:xfrm>
          <a:prstGeom prst="rect">
            <a:avLst/>
          </a:prstGeom>
          <a:noFill/>
        </p:spPr>
        <p:txBody>
          <a:bodyPr wrap="square" rtlCol="0">
            <a:spAutoFit/>
          </a:bodyPr>
          <a:lstStyle/>
          <a:p>
            <a:r>
              <a:rPr lang="en-US" dirty="0"/>
              <a:t>Five Access Points:  </a:t>
            </a:r>
            <a:endParaRPr lang="en-US" dirty="0" smtClean="0"/>
          </a:p>
          <a:p>
            <a:pPr marL="285750" indent="-285750">
              <a:buFont typeface="Wingdings" panose="05000000000000000000" pitchFamily="2" charset="2"/>
              <a:buChar char="Ø"/>
            </a:pPr>
            <a:r>
              <a:rPr lang="en-US" dirty="0" smtClean="0"/>
              <a:t>Poor Valley/Ceres </a:t>
            </a:r>
          </a:p>
          <a:p>
            <a:pPr marL="285750" indent="-285750">
              <a:buFont typeface="Wingdings" panose="05000000000000000000" pitchFamily="2" charset="2"/>
              <a:buChar char="Ø"/>
            </a:pPr>
            <a:r>
              <a:rPr lang="en-US" dirty="0" smtClean="0"/>
              <a:t>Garden Mountain/Burkes Garden</a:t>
            </a:r>
          </a:p>
          <a:p>
            <a:pPr marL="285750" indent="-285750">
              <a:buFont typeface="Wingdings" panose="05000000000000000000" pitchFamily="2" charset="2"/>
              <a:buChar char="Ø"/>
            </a:pPr>
            <a:r>
              <a:rPr lang="en-US" dirty="0" smtClean="0"/>
              <a:t>Brushy Mountain/Bland</a:t>
            </a:r>
          </a:p>
          <a:p>
            <a:pPr marL="285750" indent="-285750">
              <a:buFont typeface="Wingdings" panose="05000000000000000000" pitchFamily="2" charset="2"/>
              <a:buChar char="Ø"/>
            </a:pPr>
            <a:r>
              <a:rPr lang="en-US" dirty="0" smtClean="0"/>
              <a:t>Lick Skillet/Crandon</a:t>
            </a:r>
          </a:p>
          <a:p>
            <a:pPr marL="285750" indent="-285750">
              <a:buFont typeface="Wingdings" panose="05000000000000000000" pitchFamily="2" charset="2"/>
              <a:buChar char="Ø"/>
            </a:pPr>
            <a:r>
              <a:rPr lang="en-US" dirty="0" smtClean="0"/>
              <a:t>Dismal Falls/ Hollybrook</a:t>
            </a:r>
            <a:endParaRPr lang="en-US" dirty="0"/>
          </a:p>
          <a:p>
            <a:endParaRPr lang="en-US" dirty="0"/>
          </a:p>
        </p:txBody>
      </p:sp>
    </p:spTree>
    <p:extLst>
      <p:ext uri="{BB962C8B-B14F-4D97-AF65-F5344CB8AC3E}">
        <p14:creationId xmlns:p14="http://schemas.microsoft.com/office/powerpoint/2010/main" val="41312488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891" y="286603"/>
            <a:ext cx="11112137" cy="1450757"/>
          </a:xfrm>
        </p:spPr>
        <p:txBody>
          <a:bodyPr/>
          <a:lstStyle/>
          <a:p>
            <a:r>
              <a:rPr lang="en-US" b="1" i="1" u="sng" dirty="0" smtClean="0"/>
              <a:t>Notable Firsts:  The Land Between the Tunnels</a:t>
            </a:r>
            <a:endParaRPr lang="en-US" b="1" i="1" u="sng" dirty="0"/>
          </a:p>
        </p:txBody>
      </p:sp>
      <p:pic>
        <p:nvPicPr>
          <p:cNvPr id="4" name="Content Placeholder 3"/>
          <p:cNvPicPr>
            <a:picLocks noGrp="1" noChangeAspect="1"/>
          </p:cNvPicPr>
          <p:nvPr>
            <p:ph idx="1"/>
          </p:nvPr>
        </p:nvPicPr>
        <p:blipFill>
          <a:blip r:embed="rId2"/>
          <a:stretch>
            <a:fillRect/>
          </a:stretch>
        </p:blipFill>
        <p:spPr>
          <a:xfrm>
            <a:off x="2041081" y="2509839"/>
            <a:ext cx="7805024" cy="2400489"/>
          </a:xfrm>
          <a:prstGeom prst="rect">
            <a:avLst/>
          </a:prstGeom>
        </p:spPr>
      </p:pic>
      <p:sp>
        <p:nvSpPr>
          <p:cNvPr id="3" name="TextBox 2"/>
          <p:cNvSpPr txBox="1"/>
          <p:nvPr/>
        </p:nvSpPr>
        <p:spPr>
          <a:xfrm>
            <a:off x="2496305" y="4562856"/>
            <a:ext cx="6894575" cy="523220"/>
          </a:xfrm>
          <a:prstGeom prst="rect">
            <a:avLst/>
          </a:prstGeom>
          <a:noFill/>
        </p:spPr>
        <p:txBody>
          <a:bodyPr wrap="square" rtlCol="0">
            <a:spAutoFit/>
          </a:bodyPr>
          <a:lstStyle/>
          <a:p>
            <a:endParaRPr lang="en-US" sz="1400" dirty="0" smtClean="0"/>
          </a:p>
          <a:p>
            <a:r>
              <a:rPr lang="en-US" sz="1400" dirty="0" smtClean="0"/>
              <a:t>VA and WV.</a:t>
            </a:r>
            <a:endParaRPr lang="en-US" sz="1400" dirty="0"/>
          </a:p>
        </p:txBody>
      </p:sp>
    </p:spTree>
    <p:extLst>
      <p:ext uri="{BB962C8B-B14F-4D97-AF65-F5344CB8AC3E}">
        <p14:creationId xmlns:p14="http://schemas.microsoft.com/office/powerpoint/2010/main" val="254577297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83" y="286603"/>
            <a:ext cx="10911839" cy="1450757"/>
          </a:xfrm>
        </p:spPr>
        <p:txBody>
          <a:bodyPr/>
          <a:lstStyle/>
          <a:p>
            <a:pPr algn="ctr"/>
            <a:r>
              <a:rPr lang="en-US" b="1" dirty="0" smtClean="0"/>
              <a:t>Big Walker Mountain (Completed 1972)</a:t>
            </a:r>
            <a:endParaRPr lang="en-US" b="1"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smtClean="0"/>
              <a:t>Bland County is the only county in USA that one enters and leaves by means of tunnels</a:t>
            </a:r>
          </a:p>
          <a:p>
            <a:pPr>
              <a:buFont typeface="Wingdings" panose="05000000000000000000" pitchFamily="2" charset="2"/>
              <a:buChar char="§"/>
            </a:pPr>
            <a:r>
              <a:rPr lang="en-US" dirty="0" smtClean="0"/>
              <a:t>Tunnels are in the top 10 list of longest tunnels in the United States</a:t>
            </a:r>
          </a:p>
          <a:p>
            <a:pPr>
              <a:buFont typeface="Wingdings" panose="05000000000000000000" pitchFamily="2" charset="2"/>
              <a:buChar char="§"/>
            </a:pPr>
            <a:r>
              <a:rPr lang="en-US" dirty="0" smtClean="0"/>
              <a:t>Big Walker Mountain Tunnel is completely in Bland County. Bland County connects with Wythe County about a half mile away on the top of Little Walker Mountain.</a:t>
            </a:r>
          </a:p>
          <a:p>
            <a:pPr>
              <a:buFont typeface="Wingdings" panose="05000000000000000000" pitchFamily="2" charset="2"/>
              <a:buChar char="§"/>
            </a:pPr>
            <a:r>
              <a:rPr lang="en-US" dirty="0" smtClean="0"/>
              <a:t>It has the distinction of being the scene of the ONLY traffic jam in Bland County during the summer months.  Heavy beach traffic returning to WV, Ohio and other points north slow down upon entering the tunnel and traffic often backs up all the way to the intersection with I-81 near Wytheville.</a:t>
            </a:r>
            <a:endParaRPr lang="en-US" dirty="0"/>
          </a:p>
        </p:txBody>
      </p:sp>
    </p:spTree>
    <p:extLst>
      <p:ext uri="{BB962C8B-B14F-4D97-AF65-F5344CB8AC3E}">
        <p14:creationId xmlns:p14="http://schemas.microsoft.com/office/powerpoint/2010/main" val="22695853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33600" y="287338"/>
            <a:ext cx="10058400" cy="1449387"/>
          </a:xfrm>
        </p:spPr>
        <p:txBody>
          <a:bodyPr/>
          <a:lstStyle/>
          <a:p>
            <a:pPr algn="ctr"/>
            <a:r>
              <a:rPr lang="en-US" dirty="0" smtClean="0"/>
              <a:t>Big Walker Mountain Tunnel</a:t>
            </a:r>
            <a:br>
              <a:rPr lang="en-US" dirty="0" smtClean="0"/>
            </a:br>
            <a:r>
              <a:rPr lang="en-US" dirty="0" smtClean="0"/>
              <a:t>Completed July 1972</a:t>
            </a: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1611" y="1797685"/>
            <a:ext cx="3076615" cy="2286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55" y="1736725"/>
            <a:ext cx="5730240" cy="3954780"/>
          </a:xfrm>
          <a:prstGeom prst="rect">
            <a:avLst/>
          </a:prstGeom>
        </p:spPr>
      </p:pic>
      <p:sp>
        <p:nvSpPr>
          <p:cNvPr id="5" name="Rectangle 4"/>
          <p:cNvSpPr/>
          <p:nvPr/>
        </p:nvSpPr>
        <p:spPr>
          <a:xfrm>
            <a:off x="6767161" y="4497343"/>
            <a:ext cx="2490050" cy="830997"/>
          </a:xfrm>
          <a:prstGeom prst="rect">
            <a:avLst/>
          </a:prstGeom>
        </p:spPr>
        <p:txBody>
          <a:bodyPr wrap="square">
            <a:spAutoFit/>
          </a:bodyPr>
          <a:lstStyle/>
          <a:p>
            <a:r>
              <a:rPr lang="en-US" sz="1600" dirty="0"/>
              <a:t>Length of Tunnel: 4,229 </a:t>
            </a:r>
            <a:r>
              <a:rPr lang="en-US" sz="1600" dirty="0" smtClean="0"/>
              <a:t>FT</a:t>
            </a:r>
            <a:endParaRPr lang="en-US" sz="1600" dirty="0"/>
          </a:p>
          <a:p>
            <a:r>
              <a:rPr lang="en-US" sz="1600" dirty="0"/>
              <a:t>Height of Tunnel:  16.5 </a:t>
            </a:r>
            <a:r>
              <a:rPr lang="en-US" sz="1600" dirty="0" smtClean="0"/>
              <a:t>FT</a:t>
            </a:r>
            <a:endParaRPr lang="en-US" sz="1600" dirty="0"/>
          </a:p>
          <a:p>
            <a:r>
              <a:rPr lang="en-US" sz="1600" dirty="0"/>
              <a:t>Width of Two Lanes:  26 </a:t>
            </a:r>
            <a:r>
              <a:rPr lang="en-US" sz="1600" dirty="0" smtClean="0"/>
              <a:t>FT</a:t>
            </a:r>
            <a:endParaRPr lang="en-US" sz="1600" dirty="0"/>
          </a:p>
        </p:txBody>
      </p:sp>
    </p:spTree>
    <p:extLst>
      <p:ext uri="{BB962C8B-B14F-4D97-AF65-F5344CB8AC3E}">
        <p14:creationId xmlns:p14="http://schemas.microsoft.com/office/powerpoint/2010/main" val="384015457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562" y="-125774"/>
            <a:ext cx="10058400" cy="1450757"/>
          </a:xfrm>
        </p:spPr>
        <p:txBody>
          <a:bodyPr>
            <a:normAutofit/>
          </a:bodyPr>
          <a:lstStyle/>
          <a:p>
            <a:pPr algn="ctr"/>
            <a:r>
              <a:rPr lang="en-US" sz="4400" b="1" dirty="0" smtClean="0"/>
              <a:t>East River Mountain</a:t>
            </a:r>
            <a:br>
              <a:rPr lang="en-US" sz="4400" b="1" dirty="0" smtClean="0"/>
            </a:br>
            <a:r>
              <a:rPr lang="en-US" sz="4400" b="1" dirty="0" smtClean="0"/>
              <a:t>Completed in 1974</a:t>
            </a:r>
            <a:endParaRPr lang="en-US" sz="4400" b="1" dirty="0"/>
          </a:p>
        </p:txBody>
      </p:sp>
      <p:sp>
        <p:nvSpPr>
          <p:cNvPr id="3" name="Content Placeholder 2"/>
          <p:cNvSpPr>
            <a:spLocks noGrp="1"/>
          </p:cNvSpPr>
          <p:nvPr>
            <p:ph idx="1"/>
          </p:nvPr>
        </p:nvSpPr>
        <p:spPr/>
        <p:txBody>
          <a:bodyPr>
            <a:normAutofit/>
          </a:bodyPr>
          <a:lstStyle/>
          <a:p>
            <a:pPr marL="0" indent="0">
              <a:buNone/>
            </a:pPr>
            <a:endParaRPr lang="en-US" sz="2400" dirty="0" smtClean="0"/>
          </a:p>
          <a:p>
            <a:pPr>
              <a:buFont typeface="Wingdings" panose="05000000000000000000" pitchFamily="2" charset="2"/>
              <a:buChar char="§"/>
            </a:pPr>
            <a:r>
              <a:rPr lang="en-US" sz="2400" dirty="0" smtClean="0"/>
              <a:t>East River Tunnel connects Bland County VA with Mercer County WV</a:t>
            </a:r>
          </a:p>
          <a:p>
            <a:pPr>
              <a:buFont typeface="Wingdings" panose="05000000000000000000" pitchFamily="2" charset="2"/>
              <a:buChar char="§"/>
            </a:pPr>
            <a:r>
              <a:rPr lang="en-US" sz="2400" dirty="0" smtClean="0"/>
              <a:t>51% sits in the Virginia</a:t>
            </a:r>
          </a:p>
          <a:p>
            <a:pPr>
              <a:buFont typeface="Wingdings" panose="05000000000000000000" pitchFamily="2" charset="2"/>
              <a:buChar char="§"/>
            </a:pPr>
            <a:r>
              <a:rPr lang="en-US" sz="2400" dirty="0" smtClean="0"/>
              <a:t>49% belongs to WV</a:t>
            </a:r>
          </a:p>
          <a:p>
            <a:pPr>
              <a:buFont typeface="Wingdings" panose="05000000000000000000" pitchFamily="2" charset="2"/>
              <a:buChar char="§"/>
            </a:pPr>
            <a:r>
              <a:rPr lang="en-US" sz="2400" dirty="0" smtClean="0"/>
              <a:t>VDOT operates the tunnel for both states.</a:t>
            </a:r>
          </a:p>
          <a:p>
            <a:pPr>
              <a:buFont typeface="Wingdings" panose="05000000000000000000" pitchFamily="2" charset="2"/>
              <a:buChar char="§"/>
            </a:pPr>
            <a:endParaRPr lang="en-US" sz="2400" dirty="0"/>
          </a:p>
        </p:txBody>
      </p:sp>
    </p:spTree>
    <p:extLst>
      <p:ext uri="{BB962C8B-B14F-4D97-AF65-F5344CB8AC3E}">
        <p14:creationId xmlns:p14="http://schemas.microsoft.com/office/powerpoint/2010/main" val="73063567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East River Mountain </a:t>
            </a:r>
            <a:r>
              <a:rPr lang="en-US" dirty="0"/>
              <a:t>Tunnel</a:t>
            </a:r>
            <a:br>
              <a:rPr lang="en-US" dirty="0"/>
            </a:br>
            <a:r>
              <a:rPr lang="en-US" dirty="0"/>
              <a:t>Completed </a:t>
            </a:r>
            <a:r>
              <a:rPr lang="en-US" dirty="0" smtClean="0"/>
              <a:t>Dec 1974</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5408" y="1904007"/>
            <a:ext cx="3314700" cy="246888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891" y="1976066"/>
            <a:ext cx="6050280" cy="3787140"/>
          </a:xfrm>
          <a:prstGeom prst="rect">
            <a:avLst/>
          </a:prstGeom>
        </p:spPr>
      </p:pic>
      <p:sp>
        <p:nvSpPr>
          <p:cNvPr id="3" name="TextBox 2"/>
          <p:cNvSpPr txBox="1"/>
          <p:nvPr/>
        </p:nvSpPr>
        <p:spPr>
          <a:xfrm>
            <a:off x="1314995" y="4539534"/>
            <a:ext cx="2701252" cy="923330"/>
          </a:xfrm>
          <a:prstGeom prst="rect">
            <a:avLst/>
          </a:prstGeom>
          <a:noFill/>
        </p:spPr>
        <p:txBody>
          <a:bodyPr wrap="none" rtlCol="0">
            <a:spAutoFit/>
          </a:bodyPr>
          <a:lstStyle/>
          <a:p>
            <a:r>
              <a:rPr lang="en-US" dirty="0" smtClean="0"/>
              <a:t>Length of Tunnel = 5,412 ft</a:t>
            </a:r>
          </a:p>
          <a:p>
            <a:r>
              <a:rPr lang="en-US" dirty="0" smtClean="0"/>
              <a:t>Height of Tunnel:  16.5 ft.</a:t>
            </a:r>
          </a:p>
          <a:p>
            <a:r>
              <a:rPr lang="en-US" dirty="0" smtClean="0"/>
              <a:t>Width of Two Lanes:  26 ft</a:t>
            </a:r>
            <a:endParaRPr lang="en-US" dirty="0"/>
          </a:p>
        </p:txBody>
      </p:sp>
      <p:sp>
        <p:nvSpPr>
          <p:cNvPr id="6" name="TextBox 5"/>
          <p:cNvSpPr txBox="1"/>
          <p:nvPr/>
        </p:nvSpPr>
        <p:spPr>
          <a:xfrm>
            <a:off x="783771" y="5629511"/>
            <a:ext cx="3911520" cy="646331"/>
          </a:xfrm>
          <a:prstGeom prst="rect">
            <a:avLst/>
          </a:prstGeom>
          <a:noFill/>
        </p:spPr>
        <p:txBody>
          <a:bodyPr wrap="none" rtlCol="0">
            <a:spAutoFit/>
          </a:bodyPr>
          <a:lstStyle/>
          <a:p>
            <a:r>
              <a:rPr lang="en-US" dirty="0" smtClean="0"/>
              <a:t>3</a:t>
            </a:r>
            <a:r>
              <a:rPr lang="en-US" baseline="30000" dirty="0" smtClean="0"/>
              <a:t>rd</a:t>
            </a:r>
            <a:r>
              <a:rPr lang="en-US" dirty="0" smtClean="0"/>
              <a:t> Longest Tunnel in Virginia</a:t>
            </a:r>
          </a:p>
          <a:p>
            <a:r>
              <a:rPr lang="en-US" dirty="0" smtClean="0"/>
              <a:t>7</a:t>
            </a:r>
            <a:r>
              <a:rPr lang="en-US" baseline="30000" dirty="0" smtClean="0"/>
              <a:t>th</a:t>
            </a:r>
            <a:r>
              <a:rPr lang="en-US" dirty="0" smtClean="0"/>
              <a:t> Longest Twin Highway Tunnel in USA</a:t>
            </a:r>
            <a:endParaRPr lang="en-US" dirty="0"/>
          </a:p>
        </p:txBody>
      </p:sp>
    </p:spTree>
    <p:extLst>
      <p:ext uri="{BB962C8B-B14F-4D97-AF65-F5344CB8AC3E}">
        <p14:creationId xmlns:p14="http://schemas.microsoft.com/office/powerpoint/2010/main" val="176290622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59132" y="0"/>
            <a:ext cx="10058400" cy="1096962"/>
          </a:xfrm>
        </p:spPr>
        <p:txBody>
          <a:bodyPr>
            <a:noAutofit/>
          </a:bodyPr>
          <a:lstStyle/>
          <a:p>
            <a:pPr algn="ctr"/>
            <a:r>
              <a:rPr lang="en-US" sz="3600" b="1" dirty="0" smtClean="0"/>
              <a:t>Effect of the Tunnels and Interstate</a:t>
            </a:r>
            <a:br>
              <a:rPr lang="en-US" sz="3600" b="1" dirty="0" smtClean="0"/>
            </a:br>
            <a:r>
              <a:rPr lang="en-US" sz="3600" b="1" dirty="0" smtClean="0"/>
              <a:t>on Bland County</a:t>
            </a:r>
            <a:endParaRPr lang="en-US" sz="3600" b="1" dirty="0"/>
          </a:p>
        </p:txBody>
      </p:sp>
      <p:sp>
        <p:nvSpPr>
          <p:cNvPr id="3" name="Content Placeholder 2"/>
          <p:cNvSpPr>
            <a:spLocks noGrp="1"/>
          </p:cNvSpPr>
          <p:nvPr>
            <p:ph idx="4294967295"/>
          </p:nvPr>
        </p:nvSpPr>
        <p:spPr>
          <a:xfrm>
            <a:off x="352697" y="697584"/>
            <a:ext cx="7197634" cy="4405313"/>
          </a:xfrm>
        </p:spPr>
        <p:txBody>
          <a:bodyPr>
            <a:noAutofit/>
          </a:bodyPr>
          <a:lstStyle/>
          <a:p>
            <a:endParaRPr lang="en-US" sz="1100" dirty="0" smtClean="0"/>
          </a:p>
          <a:p>
            <a:pPr>
              <a:buFont typeface="Wingdings" panose="05000000000000000000" pitchFamily="2" charset="2"/>
              <a:buChar char="Ø"/>
            </a:pPr>
            <a:r>
              <a:rPr lang="en-US" sz="1800" b="1" dirty="0" smtClean="0"/>
              <a:t>Population of communities shifted after the tunnels</a:t>
            </a:r>
          </a:p>
          <a:p>
            <a:pPr lvl="1">
              <a:buFont typeface="Wingdings" panose="05000000000000000000" pitchFamily="2" charset="2"/>
              <a:buChar char="Ø"/>
            </a:pPr>
            <a:r>
              <a:rPr lang="en-US" sz="1600" dirty="0" smtClean="0"/>
              <a:t>Bland population decreased from around 600 to 312 between 1980 and 2020</a:t>
            </a:r>
          </a:p>
          <a:p>
            <a:pPr lvl="1">
              <a:buFont typeface="Wingdings" panose="05000000000000000000" pitchFamily="2" charset="2"/>
              <a:buChar char="Ø"/>
            </a:pPr>
            <a:r>
              <a:rPr lang="en-US" sz="1600" dirty="0" smtClean="0"/>
              <a:t>Rocky Gap population increased from 200 to 512 between 1980 and 2020</a:t>
            </a:r>
          </a:p>
          <a:p>
            <a:pPr>
              <a:buFont typeface="Wingdings" panose="05000000000000000000" pitchFamily="2" charset="2"/>
              <a:buChar char="Ø"/>
            </a:pPr>
            <a:r>
              <a:rPr lang="en-US" sz="1600" b="1" dirty="0" smtClean="0"/>
              <a:t>Impact on Commercial Activity</a:t>
            </a:r>
          </a:p>
          <a:p>
            <a:pPr lvl="1">
              <a:buFont typeface="Wingdings" panose="05000000000000000000" pitchFamily="2" charset="2"/>
              <a:buChar char="Ø"/>
            </a:pPr>
            <a:r>
              <a:rPr lang="en-US" sz="1600" dirty="0" smtClean="0"/>
              <a:t>Areas around Interstate developed with restaurants, quick stop/gas stations, </a:t>
            </a:r>
          </a:p>
          <a:p>
            <a:pPr lvl="1">
              <a:buFont typeface="Wingdings" panose="05000000000000000000" pitchFamily="2" charset="2"/>
              <a:buChar char="Ø"/>
            </a:pPr>
            <a:r>
              <a:rPr lang="en-US" sz="1600" dirty="0" smtClean="0"/>
              <a:t>Local Businesses disappeared</a:t>
            </a:r>
          </a:p>
          <a:p>
            <a:pPr lvl="2">
              <a:buFont typeface="Wingdings" panose="05000000000000000000" pitchFamily="2" charset="2"/>
              <a:buChar char="Ø"/>
            </a:pPr>
            <a:r>
              <a:rPr lang="en-US" sz="1600" dirty="0" smtClean="0"/>
              <a:t>Only one grocery store now in Bland</a:t>
            </a:r>
          </a:p>
          <a:p>
            <a:pPr lvl="2">
              <a:buFont typeface="Wingdings" panose="05000000000000000000" pitchFamily="2" charset="2"/>
              <a:buChar char="Ø"/>
            </a:pPr>
            <a:r>
              <a:rPr lang="en-US" sz="1600" dirty="0" smtClean="0"/>
              <a:t>2 Car dealers closed</a:t>
            </a:r>
          </a:p>
          <a:p>
            <a:pPr lvl="1">
              <a:buFont typeface="Wingdings" panose="05000000000000000000" pitchFamily="2" charset="2"/>
              <a:buChar char="Ø"/>
            </a:pPr>
            <a:r>
              <a:rPr lang="en-US" sz="1600" dirty="0" smtClean="0"/>
              <a:t>New Industries:  Artesian Water Co, ABB (now Hitachi), Pascor, Mining Equip Co in Rocky Gap</a:t>
            </a:r>
          </a:p>
          <a:p>
            <a:pPr>
              <a:buFont typeface="Wingdings" panose="05000000000000000000" pitchFamily="2" charset="2"/>
              <a:buChar char="Ø"/>
            </a:pPr>
            <a:r>
              <a:rPr lang="en-US" sz="1600" b="1" dirty="0" smtClean="0"/>
              <a:t>Pluses:  </a:t>
            </a:r>
          </a:p>
          <a:p>
            <a:pPr lvl="1">
              <a:buFont typeface="Wingdings" panose="05000000000000000000" pitchFamily="2" charset="2"/>
              <a:buChar char="Ø"/>
            </a:pPr>
            <a:r>
              <a:rPr lang="en-US" sz="1600" b="1" dirty="0" smtClean="0"/>
              <a:t>Travel was much safer </a:t>
            </a:r>
            <a:r>
              <a:rPr lang="en-US" sz="1600" dirty="0" smtClean="0"/>
              <a:t>– Bland Messenger replete with car/truck accidents before the interstate</a:t>
            </a:r>
          </a:p>
          <a:p>
            <a:pPr lvl="1">
              <a:lnSpc>
                <a:spcPct val="120000"/>
              </a:lnSpc>
              <a:buFont typeface="Wingdings" panose="05000000000000000000" pitchFamily="2" charset="2"/>
              <a:buChar char="Ø"/>
            </a:pPr>
            <a:r>
              <a:rPr lang="en-US" sz="1600" b="1" dirty="0" smtClean="0"/>
              <a:t>Access to Higher Education improved </a:t>
            </a:r>
            <a:r>
              <a:rPr lang="en-US" sz="1600" dirty="0" smtClean="0"/>
              <a:t>– WCC created many educational opportunities</a:t>
            </a:r>
          </a:p>
          <a:p>
            <a:pPr lvl="1">
              <a:lnSpc>
                <a:spcPct val="120000"/>
              </a:lnSpc>
              <a:buFont typeface="Wingdings" panose="05000000000000000000" pitchFamily="2" charset="2"/>
              <a:buChar char="Ø"/>
            </a:pPr>
            <a:r>
              <a:rPr lang="en-US" sz="1600" b="1" dirty="0" smtClean="0"/>
              <a:t>Access to Health Care improved</a:t>
            </a:r>
            <a:endParaRPr lang="en-US" sz="800" b="1" dirty="0"/>
          </a:p>
        </p:txBody>
      </p:sp>
      <p:pic>
        <p:nvPicPr>
          <p:cNvPr id="4" name="Picture 3"/>
          <p:cNvPicPr>
            <a:picLocks noChangeAspect="1"/>
          </p:cNvPicPr>
          <p:nvPr/>
        </p:nvPicPr>
        <p:blipFill>
          <a:blip r:embed="rId2"/>
          <a:stretch>
            <a:fillRect/>
          </a:stretch>
        </p:blipFill>
        <p:spPr>
          <a:xfrm>
            <a:off x="8337371" y="1791967"/>
            <a:ext cx="3383280" cy="4148794"/>
          </a:xfrm>
          <a:prstGeom prst="rect">
            <a:avLst/>
          </a:prstGeom>
        </p:spPr>
      </p:pic>
    </p:spTree>
    <p:extLst>
      <p:ext uri="{BB962C8B-B14F-4D97-AF65-F5344CB8AC3E}">
        <p14:creationId xmlns:p14="http://schemas.microsoft.com/office/powerpoint/2010/main" val="141708742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9943" y="234351"/>
            <a:ext cx="8813074" cy="1450757"/>
          </a:xfrm>
        </p:spPr>
        <p:txBody>
          <a:bodyPr/>
          <a:lstStyle/>
          <a:p>
            <a:pPr algn="ctr"/>
            <a:r>
              <a:rPr lang="en-US" dirty="0" smtClean="0"/>
              <a:t>Concluding Statement </a:t>
            </a:r>
            <a:br>
              <a:rPr lang="en-US" dirty="0" smtClean="0"/>
            </a:br>
            <a:r>
              <a:rPr lang="en-US" dirty="0" smtClean="0"/>
              <a:t> Bland County History</a:t>
            </a:r>
            <a:endParaRPr lang="en-US" dirty="0"/>
          </a:p>
        </p:txBody>
      </p:sp>
      <p:sp>
        <p:nvSpPr>
          <p:cNvPr id="3" name="Content Placeholder 2"/>
          <p:cNvSpPr>
            <a:spLocks noGrp="1"/>
          </p:cNvSpPr>
          <p:nvPr>
            <p:ph idx="1"/>
          </p:nvPr>
        </p:nvSpPr>
        <p:spPr>
          <a:xfrm>
            <a:off x="531671" y="1795097"/>
            <a:ext cx="11189617" cy="4450563"/>
          </a:xfrm>
        </p:spPr>
        <p:txBody>
          <a:bodyPr>
            <a:normAutofit/>
          </a:bodyPr>
          <a:lstStyle/>
          <a:p>
            <a:pPr>
              <a:buFont typeface="Wingdings" panose="05000000000000000000" pitchFamily="2" charset="2"/>
              <a:buChar char="Ø"/>
            </a:pPr>
            <a:r>
              <a:rPr lang="en-US" dirty="0" smtClean="0"/>
              <a:t>Bland County’s began because of a need for </a:t>
            </a:r>
            <a:r>
              <a:rPr lang="en-US" b="1" i="1" dirty="0" smtClean="0"/>
              <a:t>local governing </a:t>
            </a:r>
            <a:r>
              <a:rPr lang="en-US" dirty="0" smtClean="0"/>
              <a:t>because travel to distant court houses was so difficult.</a:t>
            </a:r>
          </a:p>
          <a:p>
            <a:pPr>
              <a:buFont typeface="Wingdings" panose="05000000000000000000" pitchFamily="2" charset="2"/>
              <a:buChar char="Ø"/>
            </a:pPr>
            <a:r>
              <a:rPr lang="en-US" dirty="0" smtClean="0"/>
              <a:t>After the County’s formation, </a:t>
            </a:r>
            <a:r>
              <a:rPr lang="en-US" b="1" i="1" dirty="0" smtClean="0"/>
              <a:t>travel did not improve </a:t>
            </a:r>
            <a:r>
              <a:rPr lang="en-US" dirty="0" smtClean="0"/>
              <a:t>for a long time so local communities that were somewhat isolated were formed.  Life revolved within these communities and they were able to sustain themselves and maintain a sense of community.  Bland, Rocky Gap, Ceres, Mechanicsburg</a:t>
            </a:r>
          </a:p>
          <a:p>
            <a:pPr>
              <a:buFont typeface="Wingdings" panose="05000000000000000000" pitchFamily="2" charset="2"/>
              <a:buChar char="Ø"/>
            </a:pPr>
            <a:r>
              <a:rPr lang="en-US" dirty="0" smtClean="0"/>
              <a:t>As a result of </a:t>
            </a:r>
            <a:r>
              <a:rPr lang="en-US" b="1" i="1" dirty="0" smtClean="0"/>
              <a:t>roads improved by paving included US 21-52 and Route 42 </a:t>
            </a:r>
            <a:r>
              <a:rPr lang="en-US" dirty="0" smtClean="0"/>
              <a:t>more interaction occurred between the communities in the County.  It also permitted more frequent travel </a:t>
            </a:r>
            <a:r>
              <a:rPr lang="en-US" dirty="0"/>
              <a:t>outside the </a:t>
            </a:r>
            <a:r>
              <a:rPr lang="en-US" dirty="0" smtClean="0"/>
              <a:t>County. </a:t>
            </a:r>
          </a:p>
          <a:p>
            <a:pPr>
              <a:buFont typeface="Wingdings" panose="05000000000000000000" pitchFamily="2" charset="2"/>
              <a:buChar char="Ø"/>
            </a:pPr>
            <a:r>
              <a:rPr lang="en-US" dirty="0" smtClean="0"/>
              <a:t>Finally, when the </a:t>
            </a:r>
            <a:r>
              <a:rPr lang="en-US" b="1" dirty="0" smtClean="0"/>
              <a:t>interstate and tunnels opened </a:t>
            </a:r>
            <a:r>
              <a:rPr lang="en-US" dirty="0" smtClean="0"/>
              <a:t>Bland County has access to nearby larger communities outside the County. It also resulted in better travel between communities in Bland County.  Downside was  that most of the communities lost their identity: Stores closed, schools consolidated, churches closed and the population sought services in the larger communities.  </a:t>
            </a:r>
          </a:p>
          <a:p>
            <a:pPr>
              <a:buFont typeface="Wingdings" panose="05000000000000000000" pitchFamily="2" charset="2"/>
              <a:buChar char="Ø"/>
            </a:pPr>
            <a:r>
              <a:rPr lang="en-US" dirty="0" smtClean="0"/>
              <a:t>Still it is the place I call </a:t>
            </a:r>
            <a:r>
              <a:rPr lang="en-US" b="1" i="1" dirty="0" smtClean="0"/>
              <a:t>home</a:t>
            </a:r>
            <a:r>
              <a:rPr lang="en-US" dirty="0" smtClean="0"/>
              <a:t>, a beautiful, quiet place to live with lots of wonderful memories of my “growing up years” , e. g. friends, classmates, teachers, preachers</a:t>
            </a:r>
          </a:p>
        </p:txBody>
      </p:sp>
    </p:spTree>
    <p:extLst>
      <p:ext uri="{BB962C8B-B14F-4D97-AF65-F5344CB8AC3E}">
        <p14:creationId xmlns:p14="http://schemas.microsoft.com/office/powerpoint/2010/main" val="12503485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Where the First Settlers Came From </a:t>
            </a:r>
            <a:br>
              <a:rPr lang="en-US" dirty="0" smtClean="0"/>
            </a:br>
            <a:r>
              <a:rPr lang="en-US" dirty="0" smtClean="0"/>
              <a:t>(late 18</a:t>
            </a:r>
            <a:r>
              <a:rPr lang="en-US" baseline="30000" dirty="0" smtClean="0"/>
              <a:t>th</a:t>
            </a:r>
            <a:r>
              <a:rPr lang="en-US" dirty="0" smtClean="0"/>
              <a:t> or early 19</a:t>
            </a:r>
            <a:r>
              <a:rPr lang="en-US" baseline="30000" dirty="0" smtClean="0"/>
              <a:t>th</a:t>
            </a:r>
            <a:r>
              <a:rPr lang="en-US" dirty="0" smtClean="0"/>
              <a:t> Century)</a:t>
            </a:r>
            <a:endParaRPr lang="en-US" dirty="0"/>
          </a:p>
        </p:txBody>
      </p:sp>
      <p:sp>
        <p:nvSpPr>
          <p:cNvPr id="5" name="Rectangle 4"/>
          <p:cNvSpPr/>
          <p:nvPr/>
        </p:nvSpPr>
        <p:spPr>
          <a:xfrm>
            <a:off x="870857" y="1920239"/>
            <a:ext cx="10284823" cy="4062651"/>
          </a:xfrm>
          <a:prstGeom prst="rect">
            <a:avLst/>
          </a:prstGeom>
        </p:spPr>
        <p:txBody>
          <a:bodyPr wrap="square">
            <a:spAutoFit/>
          </a:bodyPr>
          <a:lstStyle/>
          <a:p>
            <a:pPr marL="285750" indent="-285750" algn="just">
              <a:buFont typeface="Wingdings" panose="05000000000000000000" pitchFamily="2" charset="2"/>
              <a:buChar char="Ø"/>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2000" dirty="0" smtClean="0">
                <a:latin typeface="Calibri" panose="020F0502020204030204" pitchFamily="34" charset="0"/>
                <a:ea typeface="Calibri" panose="020F0502020204030204" pitchFamily="34" charset="0"/>
                <a:cs typeface="Times New Roman" panose="02020603050405020304" pitchFamily="18" charset="0"/>
              </a:rPr>
              <a:t>Migration </a:t>
            </a:r>
            <a:r>
              <a:rPr lang="en-US" sz="2000" dirty="0">
                <a:latin typeface="Calibri" panose="020F0502020204030204" pitchFamily="34" charset="0"/>
                <a:ea typeface="Calibri" panose="020F0502020204030204" pitchFamily="34" charset="0"/>
                <a:cs typeface="Times New Roman" panose="02020603050405020304" pitchFamily="18" charset="0"/>
              </a:rPr>
              <a:t>had a familiar ring:  </a:t>
            </a: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Wingdings" panose="05000000000000000000" pitchFamily="2" charset="2"/>
              <a:buChar char="Ø"/>
            </a:pPr>
            <a:r>
              <a:rPr lang="en-US" sz="2000" dirty="0" smtClean="0">
                <a:latin typeface="Calibri" panose="020F0502020204030204" pitchFamily="34" charset="0"/>
                <a:ea typeface="Calibri" panose="020F0502020204030204" pitchFamily="34" charset="0"/>
                <a:cs typeface="Times New Roman" panose="02020603050405020304" pitchFamily="18" charset="0"/>
              </a:rPr>
              <a:t>Many came </a:t>
            </a:r>
            <a:r>
              <a:rPr lang="en-US" sz="2000" dirty="0">
                <a:latin typeface="Calibri" panose="020F0502020204030204" pitchFamily="34" charset="0"/>
                <a:ea typeface="Calibri" panose="020F0502020204030204" pitchFamily="34" charset="0"/>
                <a:cs typeface="Times New Roman" panose="02020603050405020304" pitchFamily="18" charset="0"/>
              </a:rPr>
              <a:t>from Germanic Regions of Europe about 1750 to Pennsylvania, stayed there until the close of the Revolutionary War, then migrated to </a:t>
            </a:r>
            <a:r>
              <a:rPr lang="en-US" sz="2000" dirty="0" smtClean="0">
                <a:latin typeface="Calibri" panose="020F0502020204030204" pitchFamily="34" charset="0"/>
                <a:ea typeface="Calibri" panose="020F0502020204030204" pitchFamily="34" charset="0"/>
                <a:cs typeface="Times New Roman" panose="02020603050405020304" pitchFamily="18" charset="0"/>
              </a:rPr>
              <a:t>SWVA </a:t>
            </a:r>
          </a:p>
          <a:p>
            <a:pPr marL="342900" indent="-342900" algn="just">
              <a:buFont typeface="Wingdings" panose="05000000000000000000" pitchFamily="2" charset="2"/>
              <a:buChar char="Ø"/>
            </a:pPr>
            <a:r>
              <a:rPr lang="en-US" sz="2000" dirty="0" smtClean="0">
                <a:latin typeface="Calibri" panose="020F0502020204030204" pitchFamily="34" charset="0"/>
                <a:ea typeface="Calibri" panose="020F0502020204030204" pitchFamily="34" charset="0"/>
                <a:cs typeface="Times New Roman" panose="02020603050405020304" pitchFamily="18" charset="0"/>
              </a:rPr>
              <a:t>English speaking entered eastern ports from Europe and England  </a:t>
            </a:r>
          </a:p>
          <a:p>
            <a:pPr marL="285750" indent="-285750" algn="just">
              <a:buFont typeface="Wingdings" panose="05000000000000000000" pitchFamily="2" charset="2"/>
              <a:buChar char="Ø"/>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US" sz="2000" dirty="0" smtClean="0">
                <a:latin typeface="Calibri" panose="020F0502020204030204" pitchFamily="34" charset="0"/>
                <a:ea typeface="Calibri" panose="020F0502020204030204" pitchFamily="34" charset="0"/>
                <a:cs typeface="Times New Roman" panose="02020603050405020304" pitchFamily="18" charset="0"/>
              </a:rPr>
              <a:t>Germans primarily settled </a:t>
            </a:r>
            <a:r>
              <a:rPr lang="en-US" sz="2000" dirty="0">
                <a:latin typeface="Calibri" panose="020F0502020204030204" pitchFamily="34" charset="0"/>
                <a:ea typeface="Calibri" panose="020F0502020204030204" pitchFamily="34" charset="0"/>
                <a:cs typeface="Times New Roman" panose="02020603050405020304" pitchFamily="18" charset="0"/>
              </a:rPr>
              <a:t>in Wythe </a:t>
            </a:r>
            <a:r>
              <a:rPr lang="en-US" sz="2000" dirty="0" smtClean="0">
                <a:latin typeface="Calibri" panose="020F0502020204030204" pitchFamily="34" charset="0"/>
                <a:ea typeface="Calibri" panose="020F0502020204030204" pitchFamily="34" charset="0"/>
                <a:cs typeface="Times New Roman" panose="02020603050405020304" pitchFamily="18" charset="0"/>
              </a:rPr>
              <a:t>County, then crossed the mountain into future Bland County or Tazewell County</a:t>
            </a:r>
          </a:p>
          <a:p>
            <a:pPr marL="285750" indent="-285750" algn="just">
              <a:buFont typeface="Wingdings" panose="05000000000000000000" pitchFamily="2" charset="2"/>
              <a:buChar char="Ø"/>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US" sz="2000" dirty="0" smtClean="0">
                <a:latin typeface="Calibri" panose="020F0502020204030204" pitchFamily="34" charset="0"/>
                <a:ea typeface="Calibri" panose="020F0502020204030204" pitchFamily="34" charset="0"/>
                <a:cs typeface="Times New Roman" panose="02020603050405020304" pitchFamily="18" charset="0"/>
              </a:rPr>
              <a:t>English and Scots-Irish came from Tidewater VA and settled in the </a:t>
            </a:r>
            <a:r>
              <a:rPr lang="en-US" sz="2000" dirty="0">
                <a:latin typeface="Calibri" panose="020F0502020204030204" pitchFamily="34" charset="0"/>
                <a:ea typeface="Calibri" panose="020F0502020204030204" pitchFamily="34" charset="0"/>
                <a:cs typeface="Times New Roman" panose="02020603050405020304" pitchFamily="18" charset="0"/>
              </a:rPr>
              <a:t>Walkers Creek </a:t>
            </a:r>
            <a:r>
              <a:rPr lang="en-US" sz="2000" dirty="0" smtClean="0">
                <a:latin typeface="Calibri" panose="020F0502020204030204" pitchFamily="34" charset="0"/>
                <a:ea typeface="Calibri" panose="020F0502020204030204" pitchFamily="34" charset="0"/>
                <a:cs typeface="Times New Roman" panose="02020603050405020304" pitchFamily="18" charset="0"/>
              </a:rPr>
              <a:t>Valley portion and a few in the Wolf Creek Valley of future Bland County</a:t>
            </a:r>
          </a:p>
          <a:p>
            <a:pPr marL="285750" indent="-285750" algn="just">
              <a:buFont typeface="Wingdings" panose="05000000000000000000" pitchFamily="2" charset="2"/>
              <a:buChar char="Ø"/>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US" sz="2000" dirty="0" smtClean="0">
                <a:latin typeface="Calibri" panose="020F0502020204030204" pitchFamily="34" charset="0"/>
                <a:ea typeface="Calibri" panose="020F0502020204030204" pitchFamily="34" charset="0"/>
                <a:cs typeface="Times New Roman" panose="02020603050405020304" pitchFamily="18" charset="0"/>
              </a:rPr>
              <a:t>Many had land grants from service in Revolutionary War or War of 1812</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871367"/>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9569</TotalTime>
  <Words>9642</Words>
  <Application>Microsoft Office PowerPoint</Application>
  <PresentationFormat>Widescreen</PresentationFormat>
  <Paragraphs>748</Paragraphs>
  <Slides>88</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88</vt:i4>
      </vt:variant>
    </vt:vector>
  </HeadingPairs>
  <TitlesOfParts>
    <vt:vector size="95" baseType="lpstr">
      <vt:lpstr>Arial</vt:lpstr>
      <vt:lpstr>Calibri</vt:lpstr>
      <vt:lpstr>Calibri Light</vt:lpstr>
      <vt:lpstr>Tahoma</vt:lpstr>
      <vt:lpstr>Times New Roman</vt:lpstr>
      <vt:lpstr>Wingdings</vt:lpstr>
      <vt:lpstr>Retrospect</vt:lpstr>
      <vt:lpstr>Bland County History is Anything but “bland”*</vt:lpstr>
      <vt:lpstr>Bland County History is Anything but “bland”*</vt:lpstr>
      <vt:lpstr> My Sense of Place: Bland County VA</vt:lpstr>
      <vt:lpstr>History of Bland County:  1861 – 2022*</vt:lpstr>
      <vt:lpstr>The First People in Bland County Pre-1861 - Native Americans in Bland County aka Eastern Woodland Indians</vt:lpstr>
      <vt:lpstr>Pre-1861: Native American Inhabitants</vt:lpstr>
      <vt:lpstr>Pre-1861: Indian Raids and Massacres in Bland County</vt:lpstr>
      <vt:lpstr> The First White Settlers  in  Area to Become BLAND COUNTY  (1790 – 1861)</vt:lpstr>
      <vt:lpstr>Where the First Settlers Came From  (late 18th or early 19th Century)</vt:lpstr>
      <vt:lpstr>Pioneers Brought Their  Religion and Churches with Them  First Churches Before Bland County Formed </vt:lpstr>
      <vt:lpstr>Where the First Settlers Were Governed Before We had a  County of Bland County</vt:lpstr>
      <vt:lpstr>Counties of Virginia Just Before of Bland County Was Formed Map of Virginia in 1860</vt:lpstr>
      <vt:lpstr>So why did we need a County??</vt:lpstr>
      <vt:lpstr>Primitive Roads at the time of Formation</vt:lpstr>
      <vt:lpstr>One Man’s Difficult Travel To Conduct County Business NoBusiness to Pearisburg August Wesendonck</vt:lpstr>
      <vt:lpstr>The First Efforts to Form Bland County 1850-1860</vt:lpstr>
      <vt:lpstr>3 Petitions to Form Bland County Submitted to the VA General Assembly December 5 1859</vt:lpstr>
      <vt:lpstr>Act of General Assembly – 03/30/1861</vt:lpstr>
      <vt:lpstr>Act to Form Bland County by Act of VA General Assembly on  03/30/1861</vt:lpstr>
      <vt:lpstr>Act of General Assembly – 03/30/1861</vt:lpstr>
      <vt:lpstr>Act of General Assembly – 03/30/1861 (continued)</vt:lpstr>
      <vt:lpstr>      How Bland County Got Its Name </vt:lpstr>
      <vt:lpstr>The Land called Bland County:  Statistics </vt:lpstr>
      <vt:lpstr>PowerPoint Presentation</vt:lpstr>
      <vt:lpstr>First Organizational Meeting of Bland County August 15, 1861</vt:lpstr>
      <vt:lpstr>  Secession – 3 Week After Bland’s Formation April 17, 1861 </vt:lpstr>
      <vt:lpstr>First War for Bland County Citizens  American Civil War (1861 – 1865)</vt:lpstr>
      <vt:lpstr>   First Time Residents of VA Lived Under Military Rule Post Civil War (1865 – 1870) </vt:lpstr>
      <vt:lpstr>First County Building Constructed :  County Jail 1866</vt:lpstr>
      <vt:lpstr>Subsequent Changes to the County Jail (1953, 1974-1981, 2004)</vt:lpstr>
      <vt:lpstr>1st Murder in Bland County  October 25, 1869</vt:lpstr>
      <vt:lpstr>Victim 1: Sarah Jane Bales – Ceres VA</vt:lpstr>
      <vt:lpstr>1st Murder in Bland County  October 25, 1869</vt:lpstr>
      <vt:lpstr>Newspaper Articles: First Murder in Bland County  Sarah Jane Bales - October 25, 1869</vt:lpstr>
      <vt:lpstr>The Accused: Moses J. Jackson (Acquitted – 11/1869)   William Henry Suiter (Acquitted – 6/1870)</vt:lpstr>
      <vt:lpstr>First Bland County Trial by Jury – June, 1870 Marion, Smyth County VA</vt:lpstr>
      <vt:lpstr>Victim 2: Lucretia Heldreth Hedrick (Stony/Guillon Fork, Wythe County, VA)</vt:lpstr>
      <vt:lpstr>Newspaper Articles:  2nd Murder by William Suiter of Lucretia Heldreth Hedrick - October 25, 1869</vt:lpstr>
      <vt:lpstr>The Accused: William Henry Suiter</vt:lpstr>
      <vt:lpstr>PowerPoint Presentation</vt:lpstr>
      <vt:lpstr>Fate of the Murderer  (Wythe Enterprise 9/25/1872)</vt:lpstr>
      <vt:lpstr>Victim 3:  ??????</vt:lpstr>
      <vt:lpstr>Other Notable Crimes in Bland County – 1885</vt:lpstr>
      <vt:lpstr>Other Notable Crimes in Bland County – 1886 </vt:lpstr>
      <vt:lpstr>Other Notable Crimes in Bland County –  1889 </vt:lpstr>
      <vt:lpstr>  </vt:lpstr>
      <vt:lpstr>Other Notable Crimes in Bland County  20th Century </vt:lpstr>
      <vt:lpstr>Crime in Bland County – 2021 Headline:  Bland was a safe place to live in 2021</vt:lpstr>
      <vt:lpstr>  The First Bland County Court House  1879 - 1888 </vt:lpstr>
      <vt:lpstr>PowerPoint Presentation</vt:lpstr>
      <vt:lpstr>  Rebuilt Bland County Court House 1888 - 1929 </vt:lpstr>
      <vt:lpstr>BLAND COUNTY COURT HOUSE  (1929 – 2002)</vt:lpstr>
      <vt:lpstr>BLAND COURT HOUSE  (2002 - Present)</vt:lpstr>
      <vt:lpstr>Grazing on the Bland Courthouse Lawn</vt:lpstr>
      <vt:lpstr>The First Governing Districts for Bland County</vt:lpstr>
      <vt:lpstr>The First Settlements Bland County</vt:lpstr>
      <vt:lpstr>PowerPoint Presentation</vt:lpstr>
      <vt:lpstr>Primitive Roads at the time of Formation</vt:lpstr>
      <vt:lpstr>First Roads in Bland County </vt:lpstr>
      <vt:lpstr>Primitive Roads at the time of Formation</vt:lpstr>
      <vt:lpstr>Amusing Account of Condition of Roads Bland County - 1916</vt:lpstr>
      <vt:lpstr>Pictures of the Early Roads (early 1900s)</vt:lpstr>
      <vt:lpstr>Early Communities of Bland County - Bland</vt:lpstr>
      <vt:lpstr>Early Communities of Bland County - Ceres</vt:lpstr>
      <vt:lpstr>Early Communities of Bland County – Rocky Gap</vt:lpstr>
      <vt:lpstr>Early Communities of Bland County - Mechanicsburg</vt:lpstr>
      <vt:lpstr>Notable Firsts: First School After the Founding of  Bland County  Point Pleasant Academy - 1866</vt:lpstr>
      <vt:lpstr>Education in Bland County</vt:lpstr>
      <vt:lpstr>PowerPoint Presentation</vt:lpstr>
      <vt:lpstr>Notable Firsts: First Train in Bland County </vt:lpstr>
      <vt:lpstr>Notable Firsts:  First Car Owned by Dr. Wagner -  1909</vt:lpstr>
      <vt:lpstr>Notable Firsts:  First School Bus – (1920-23)</vt:lpstr>
      <vt:lpstr>First Paved Roads in Bland County  US 21/52 Resulted in Major Changes to Bland County</vt:lpstr>
      <vt:lpstr>First Bus Service To Bland County </vt:lpstr>
      <vt:lpstr>First Movie Theatre in Bland County Beside Muncy’s Drug Store – Bland  1944</vt:lpstr>
      <vt:lpstr> James B.(“Jimbo”) Muncy Jr. </vt:lpstr>
      <vt:lpstr>Notable Firsts:  Governor Darden of VA Visits Bland County to Dedicate WWII Honor Roll August 10, 1944</vt:lpstr>
      <vt:lpstr>Notables Firsts – FFA Founded by Ceres Native  Henry C Groseclose (et., al)  1928</vt:lpstr>
      <vt:lpstr>Notable First: VPI Football Team Trains at Camp Roland  Nine Days in September 1953</vt:lpstr>
      <vt:lpstr>Notable First: First Senior Class to Make Senior Trip Via Air to Disney World   Bland High School  Class of 1974</vt:lpstr>
      <vt:lpstr>   </vt:lpstr>
      <vt:lpstr>Notable Firsts:  The Land Between the Tunnels</vt:lpstr>
      <vt:lpstr>Big Walker Mountain (Completed 1972)</vt:lpstr>
      <vt:lpstr>Big Walker Mountain Tunnel Completed July 1972</vt:lpstr>
      <vt:lpstr>East River Mountain Completed in 1974</vt:lpstr>
      <vt:lpstr>East River Mountain Tunnel Completed Dec 1974</vt:lpstr>
      <vt:lpstr>Effect of the Tunnels and Interstate on Bland County</vt:lpstr>
      <vt:lpstr>Concluding Statement   Bland County History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Bland County History is Anything but “Bland”</dc:title>
  <dc:creator>Ann Beardshall</dc:creator>
  <cp:lastModifiedBy>Ann Beardshall</cp:lastModifiedBy>
  <cp:revision>552</cp:revision>
  <cp:lastPrinted>2023-10-16T18:35:36Z</cp:lastPrinted>
  <dcterms:created xsi:type="dcterms:W3CDTF">2023-06-16T14:10:36Z</dcterms:created>
  <dcterms:modified xsi:type="dcterms:W3CDTF">2023-10-19T13:25:39Z</dcterms:modified>
</cp:coreProperties>
</file>